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media/image7.jpg" ContentType="image/jpe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9" r:id="rId3"/>
    <p:sldId id="264" r:id="rId4"/>
    <p:sldId id="260" r:id="rId5"/>
    <p:sldId id="266" r:id="rId6"/>
    <p:sldId id="267" r:id="rId7"/>
    <p:sldId id="268" r:id="rId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088" y="8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5CA6EAD3-698D-43B6-B02B-78F2C02E9674}" type="datetimeFigureOut">
              <a:rPr lang="en-US" smtClean="0"/>
              <a:t>8/27/2024</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367BFC3F-3E4D-4334-8B67-53986FE932B4}" type="slidenum">
              <a:rPr lang="en-US" smtClean="0"/>
              <a:t>‹#›</a:t>
            </a:fld>
            <a:endParaRPr lang="en-US"/>
          </a:p>
        </p:txBody>
      </p:sp>
    </p:spTree>
    <p:extLst>
      <p:ext uri="{BB962C8B-B14F-4D97-AF65-F5344CB8AC3E}">
        <p14:creationId xmlns:p14="http://schemas.microsoft.com/office/powerpoint/2010/main" val="1036729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7BFC3F-3E4D-4334-8B67-53986FE932B4}" type="slidenum">
              <a:rPr lang="en-US" smtClean="0"/>
              <a:t>3</a:t>
            </a:fld>
            <a:endParaRPr lang="en-US"/>
          </a:p>
        </p:txBody>
      </p:sp>
    </p:spTree>
    <p:extLst>
      <p:ext uri="{BB962C8B-B14F-4D97-AF65-F5344CB8AC3E}">
        <p14:creationId xmlns:p14="http://schemas.microsoft.com/office/powerpoint/2010/main" val="2863554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7BFC3F-3E4D-4334-8B67-53986FE932B4}" type="slidenum">
              <a:rPr lang="en-US" smtClean="0"/>
              <a:t>5</a:t>
            </a:fld>
            <a:endParaRPr lang="en-US"/>
          </a:p>
        </p:txBody>
      </p:sp>
    </p:spTree>
    <p:extLst>
      <p:ext uri="{BB962C8B-B14F-4D97-AF65-F5344CB8AC3E}">
        <p14:creationId xmlns:p14="http://schemas.microsoft.com/office/powerpoint/2010/main" val="704179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7BFC3F-3E4D-4334-8B67-53986FE932B4}" type="slidenum">
              <a:rPr lang="en-US" smtClean="0"/>
              <a:t>6</a:t>
            </a:fld>
            <a:endParaRPr lang="en-US"/>
          </a:p>
        </p:txBody>
      </p:sp>
    </p:spTree>
    <p:extLst>
      <p:ext uri="{BB962C8B-B14F-4D97-AF65-F5344CB8AC3E}">
        <p14:creationId xmlns:p14="http://schemas.microsoft.com/office/powerpoint/2010/main" val="1851031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800" b="0" i="0">
                <a:solidFill>
                  <a:schemeClr val="tx1"/>
                </a:solidFill>
                <a:latin typeface="VL PGothic"/>
                <a:cs typeface="VL PGothic"/>
              </a:defRPr>
            </a:lvl1pPr>
          </a:lstStyle>
          <a:p>
            <a:pPr marL="12700">
              <a:lnSpc>
                <a:spcPct val="100000"/>
              </a:lnSpc>
              <a:spcBef>
                <a:spcPts val="140"/>
              </a:spcBef>
            </a:pPr>
            <a:r>
              <a:rPr spc="-10" dirty="0"/>
              <a:t>Copyright </a:t>
            </a:r>
            <a:r>
              <a:rPr spc="130" dirty="0"/>
              <a:t>© </a:t>
            </a:r>
            <a:r>
              <a:rPr spc="-25" dirty="0"/>
              <a:t>2019 </a:t>
            </a:r>
            <a:r>
              <a:rPr spc="5" dirty="0"/>
              <a:t>JETRO. </a:t>
            </a:r>
            <a:r>
              <a:rPr spc="-40" dirty="0"/>
              <a:t>All </a:t>
            </a:r>
            <a:r>
              <a:rPr spc="-25" dirty="0"/>
              <a:t>rights </a:t>
            </a:r>
            <a:r>
              <a:rPr spc="5" dirty="0"/>
              <a:t>reserved.</a:t>
            </a:r>
            <a:r>
              <a:rPr spc="45" dirty="0"/>
              <a:t> </a:t>
            </a:r>
            <a:r>
              <a:rPr spc="-10" dirty="0"/>
              <a:t>禁 無 断 掲 載</a:t>
            </a:r>
          </a:p>
        </p:txBody>
      </p:sp>
      <p:sp>
        <p:nvSpPr>
          <p:cNvPr id="5" name="Holder 5"/>
          <p:cNvSpPr>
            <a:spLocks noGrp="1"/>
          </p:cNvSpPr>
          <p:nvPr>
            <p:ph type="dt" sz="half" idx="6"/>
          </p:nvPr>
        </p:nvSpPr>
        <p:spPr/>
        <p:txBody>
          <a:bodyPr lIns="0" tIns="0" rIns="0" bIns="0"/>
          <a:lstStyle>
            <a:lvl1pPr>
              <a:defRPr sz="900" b="0" i="0">
                <a:solidFill>
                  <a:schemeClr val="tx1"/>
                </a:solidFill>
                <a:latin typeface="VL PGothic"/>
                <a:cs typeface="VL PGothic"/>
              </a:defRPr>
            </a:lvl1pPr>
          </a:lstStyle>
          <a:p>
            <a:pPr marL="12700">
              <a:lnSpc>
                <a:spcPct val="100000"/>
              </a:lnSpc>
              <a:spcBef>
                <a:spcPts val="165"/>
              </a:spcBef>
            </a:pPr>
            <a:r>
              <a:rPr spc="10" dirty="0"/>
              <a:t>出所</a:t>
            </a:r>
            <a:r>
              <a:rPr spc="30" dirty="0"/>
              <a:t>：IE</a:t>
            </a:r>
            <a:r>
              <a:rPr spc="-65" dirty="0"/>
              <a:t>資料</a:t>
            </a:r>
            <a:r>
              <a:rPr spc="-60" dirty="0"/>
              <a:t>を</a:t>
            </a:r>
            <a:r>
              <a:rPr spc="-15" dirty="0"/>
              <a:t>基</a:t>
            </a:r>
            <a:r>
              <a:rPr spc="-185" dirty="0"/>
              <a:t>に</a:t>
            </a:r>
            <a:r>
              <a:rPr spc="-160" dirty="0"/>
              <a:t>ジ</a:t>
            </a:r>
            <a:r>
              <a:rPr spc="-375" dirty="0"/>
              <a:t>ェ</a:t>
            </a:r>
            <a:r>
              <a:rPr spc="-260" dirty="0"/>
              <a:t>トロ</a:t>
            </a:r>
            <a:r>
              <a:rPr spc="10" dirty="0"/>
              <a:t>作成</a:t>
            </a:r>
          </a:p>
        </p:txBody>
      </p:sp>
      <p:sp>
        <p:nvSpPr>
          <p:cNvPr id="6" name="Holder 6"/>
          <p:cNvSpPr>
            <a:spLocks noGrp="1"/>
          </p:cNvSpPr>
          <p:nvPr>
            <p:ph type="sldNum" sz="quarter" idx="7"/>
          </p:nvPr>
        </p:nvSpPr>
        <p:spPr/>
        <p:txBody>
          <a:bodyPr lIns="0" tIns="0" rIns="0" bIns="0"/>
          <a:lstStyle>
            <a:lvl1pPr>
              <a:defRPr sz="1000" b="0" i="0">
                <a:solidFill>
                  <a:schemeClr val="tx1"/>
                </a:solidFill>
                <a:latin typeface="Arial"/>
                <a:cs typeface="Arial"/>
              </a:defRPr>
            </a:lvl1pPr>
          </a:lstStyle>
          <a:p>
            <a:pPr marL="38100">
              <a:lnSpc>
                <a:spcPct val="100000"/>
              </a:lnSpc>
              <a:spcBef>
                <a:spcPts val="10"/>
              </a:spcBef>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tx1"/>
                </a:solidFill>
                <a:latin typeface="Noto Sans CJK JP Medium"/>
                <a:cs typeface="Noto Sans CJK JP Medium"/>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800" b="0" i="0">
                <a:solidFill>
                  <a:schemeClr val="tx1"/>
                </a:solidFill>
                <a:latin typeface="VL PGothic"/>
                <a:cs typeface="VL PGothic"/>
              </a:defRPr>
            </a:lvl1pPr>
          </a:lstStyle>
          <a:p>
            <a:pPr marL="12700">
              <a:lnSpc>
                <a:spcPct val="100000"/>
              </a:lnSpc>
              <a:spcBef>
                <a:spcPts val="140"/>
              </a:spcBef>
            </a:pPr>
            <a:r>
              <a:rPr spc="-10" dirty="0"/>
              <a:t>Copyright </a:t>
            </a:r>
            <a:r>
              <a:rPr spc="130" dirty="0"/>
              <a:t>© </a:t>
            </a:r>
            <a:r>
              <a:rPr spc="-25" dirty="0"/>
              <a:t>2019 </a:t>
            </a:r>
            <a:r>
              <a:rPr spc="5" dirty="0"/>
              <a:t>JETRO. </a:t>
            </a:r>
            <a:r>
              <a:rPr spc="-40" dirty="0"/>
              <a:t>All </a:t>
            </a:r>
            <a:r>
              <a:rPr spc="-25" dirty="0"/>
              <a:t>rights </a:t>
            </a:r>
            <a:r>
              <a:rPr spc="5" dirty="0"/>
              <a:t>reserved.</a:t>
            </a:r>
            <a:r>
              <a:rPr spc="45" dirty="0"/>
              <a:t> </a:t>
            </a:r>
            <a:r>
              <a:rPr spc="-10" dirty="0"/>
              <a:t>禁 無 断 掲 載</a:t>
            </a:r>
          </a:p>
        </p:txBody>
      </p:sp>
      <p:sp>
        <p:nvSpPr>
          <p:cNvPr id="5" name="Holder 5"/>
          <p:cNvSpPr>
            <a:spLocks noGrp="1"/>
          </p:cNvSpPr>
          <p:nvPr>
            <p:ph type="dt" sz="half" idx="6"/>
          </p:nvPr>
        </p:nvSpPr>
        <p:spPr/>
        <p:txBody>
          <a:bodyPr lIns="0" tIns="0" rIns="0" bIns="0"/>
          <a:lstStyle>
            <a:lvl1pPr>
              <a:defRPr sz="900" b="0" i="0">
                <a:solidFill>
                  <a:schemeClr val="tx1"/>
                </a:solidFill>
                <a:latin typeface="VL PGothic"/>
                <a:cs typeface="VL PGothic"/>
              </a:defRPr>
            </a:lvl1pPr>
          </a:lstStyle>
          <a:p>
            <a:pPr marL="12700">
              <a:lnSpc>
                <a:spcPct val="100000"/>
              </a:lnSpc>
              <a:spcBef>
                <a:spcPts val="165"/>
              </a:spcBef>
            </a:pPr>
            <a:r>
              <a:rPr spc="10" dirty="0"/>
              <a:t>出所</a:t>
            </a:r>
            <a:r>
              <a:rPr spc="30" dirty="0"/>
              <a:t>：IE</a:t>
            </a:r>
            <a:r>
              <a:rPr spc="-65" dirty="0"/>
              <a:t>資料</a:t>
            </a:r>
            <a:r>
              <a:rPr spc="-60" dirty="0"/>
              <a:t>を</a:t>
            </a:r>
            <a:r>
              <a:rPr spc="-15" dirty="0"/>
              <a:t>基</a:t>
            </a:r>
            <a:r>
              <a:rPr spc="-185" dirty="0"/>
              <a:t>に</a:t>
            </a:r>
            <a:r>
              <a:rPr spc="-160" dirty="0"/>
              <a:t>ジ</a:t>
            </a:r>
            <a:r>
              <a:rPr spc="-375" dirty="0"/>
              <a:t>ェ</a:t>
            </a:r>
            <a:r>
              <a:rPr spc="-260" dirty="0"/>
              <a:t>トロ</a:t>
            </a:r>
            <a:r>
              <a:rPr spc="10" dirty="0"/>
              <a:t>作成</a:t>
            </a:r>
          </a:p>
        </p:txBody>
      </p:sp>
      <p:sp>
        <p:nvSpPr>
          <p:cNvPr id="6" name="Holder 6"/>
          <p:cNvSpPr>
            <a:spLocks noGrp="1"/>
          </p:cNvSpPr>
          <p:nvPr>
            <p:ph type="sldNum" sz="quarter" idx="7"/>
          </p:nvPr>
        </p:nvSpPr>
        <p:spPr/>
        <p:txBody>
          <a:bodyPr lIns="0" tIns="0" rIns="0" bIns="0"/>
          <a:lstStyle>
            <a:lvl1pPr>
              <a:defRPr sz="1000" b="0" i="0">
                <a:solidFill>
                  <a:schemeClr val="tx1"/>
                </a:solidFill>
                <a:latin typeface="Arial"/>
                <a:cs typeface="Arial"/>
              </a:defRPr>
            </a:lvl1pPr>
          </a:lstStyle>
          <a:p>
            <a:pPr marL="38100">
              <a:lnSpc>
                <a:spcPct val="100000"/>
              </a:lnSpc>
              <a:spcBef>
                <a:spcPts val="10"/>
              </a:spcBef>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tx1"/>
                </a:solidFill>
                <a:latin typeface="Noto Sans CJK JP Medium"/>
                <a:cs typeface="Noto Sans CJK JP Medium"/>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800" b="0" i="0">
                <a:solidFill>
                  <a:schemeClr val="tx1"/>
                </a:solidFill>
                <a:latin typeface="VL PGothic"/>
                <a:cs typeface="VL PGothic"/>
              </a:defRPr>
            </a:lvl1pPr>
          </a:lstStyle>
          <a:p>
            <a:pPr marL="12700">
              <a:lnSpc>
                <a:spcPct val="100000"/>
              </a:lnSpc>
              <a:spcBef>
                <a:spcPts val="140"/>
              </a:spcBef>
            </a:pPr>
            <a:r>
              <a:rPr spc="-10" dirty="0"/>
              <a:t>Copyright </a:t>
            </a:r>
            <a:r>
              <a:rPr spc="130" dirty="0"/>
              <a:t>© </a:t>
            </a:r>
            <a:r>
              <a:rPr spc="-25" dirty="0"/>
              <a:t>2019 </a:t>
            </a:r>
            <a:r>
              <a:rPr spc="5" dirty="0"/>
              <a:t>JETRO. </a:t>
            </a:r>
            <a:r>
              <a:rPr spc="-40" dirty="0"/>
              <a:t>All </a:t>
            </a:r>
            <a:r>
              <a:rPr spc="-25" dirty="0"/>
              <a:t>rights </a:t>
            </a:r>
            <a:r>
              <a:rPr spc="5" dirty="0"/>
              <a:t>reserved.</a:t>
            </a:r>
            <a:r>
              <a:rPr spc="45" dirty="0"/>
              <a:t> </a:t>
            </a:r>
            <a:r>
              <a:rPr spc="-10" dirty="0"/>
              <a:t>禁 無 断 掲 載</a:t>
            </a:r>
          </a:p>
        </p:txBody>
      </p:sp>
      <p:sp>
        <p:nvSpPr>
          <p:cNvPr id="6" name="Holder 6"/>
          <p:cNvSpPr>
            <a:spLocks noGrp="1"/>
          </p:cNvSpPr>
          <p:nvPr>
            <p:ph type="dt" sz="half" idx="6"/>
          </p:nvPr>
        </p:nvSpPr>
        <p:spPr/>
        <p:txBody>
          <a:bodyPr lIns="0" tIns="0" rIns="0" bIns="0"/>
          <a:lstStyle>
            <a:lvl1pPr>
              <a:defRPr sz="900" b="0" i="0">
                <a:solidFill>
                  <a:schemeClr val="tx1"/>
                </a:solidFill>
                <a:latin typeface="VL PGothic"/>
                <a:cs typeface="VL PGothic"/>
              </a:defRPr>
            </a:lvl1pPr>
          </a:lstStyle>
          <a:p>
            <a:pPr marL="12700">
              <a:lnSpc>
                <a:spcPct val="100000"/>
              </a:lnSpc>
              <a:spcBef>
                <a:spcPts val="165"/>
              </a:spcBef>
            </a:pPr>
            <a:r>
              <a:rPr spc="10" dirty="0"/>
              <a:t>出所</a:t>
            </a:r>
            <a:r>
              <a:rPr spc="30" dirty="0"/>
              <a:t>：IE</a:t>
            </a:r>
            <a:r>
              <a:rPr spc="-65" dirty="0"/>
              <a:t>資料</a:t>
            </a:r>
            <a:r>
              <a:rPr spc="-60" dirty="0"/>
              <a:t>を</a:t>
            </a:r>
            <a:r>
              <a:rPr spc="-15" dirty="0"/>
              <a:t>基</a:t>
            </a:r>
            <a:r>
              <a:rPr spc="-185" dirty="0"/>
              <a:t>に</a:t>
            </a:r>
            <a:r>
              <a:rPr spc="-160" dirty="0"/>
              <a:t>ジ</a:t>
            </a:r>
            <a:r>
              <a:rPr spc="-375" dirty="0"/>
              <a:t>ェ</a:t>
            </a:r>
            <a:r>
              <a:rPr spc="-260" dirty="0"/>
              <a:t>トロ</a:t>
            </a:r>
            <a:r>
              <a:rPr spc="10" dirty="0"/>
              <a:t>作成</a:t>
            </a:r>
          </a:p>
        </p:txBody>
      </p:sp>
      <p:sp>
        <p:nvSpPr>
          <p:cNvPr id="7" name="Holder 7"/>
          <p:cNvSpPr>
            <a:spLocks noGrp="1"/>
          </p:cNvSpPr>
          <p:nvPr>
            <p:ph type="sldNum" sz="quarter" idx="7"/>
          </p:nvPr>
        </p:nvSpPr>
        <p:spPr/>
        <p:txBody>
          <a:bodyPr lIns="0" tIns="0" rIns="0" bIns="0"/>
          <a:lstStyle>
            <a:lvl1pPr>
              <a:defRPr sz="1000" b="0" i="0">
                <a:solidFill>
                  <a:schemeClr val="tx1"/>
                </a:solidFill>
                <a:latin typeface="Arial"/>
                <a:cs typeface="Arial"/>
              </a:defRPr>
            </a:lvl1pPr>
          </a:lstStyle>
          <a:p>
            <a:pPr marL="38100">
              <a:lnSpc>
                <a:spcPct val="100000"/>
              </a:lnSpc>
              <a:spcBef>
                <a:spcPts val="10"/>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tx1"/>
                </a:solidFill>
                <a:latin typeface="Noto Sans CJK JP Medium"/>
                <a:cs typeface="Noto Sans CJK JP Medium"/>
              </a:defRPr>
            </a:lvl1pPr>
          </a:lstStyle>
          <a:p>
            <a:endParaRPr/>
          </a:p>
        </p:txBody>
      </p:sp>
      <p:sp>
        <p:nvSpPr>
          <p:cNvPr id="3" name="Holder 3"/>
          <p:cNvSpPr>
            <a:spLocks noGrp="1"/>
          </p:cNvSpPr>
          <p:nvPr>
            <p:ph type="ftr" sz="quarter" idx="5"/>
          </p:nvPr>
        </p:nvSpPr>
        <p:spPr/>
        <p:txBody>
          <a:bodyPr lIns="0" tIns="0" rIns="0" bIns="0"/>
          <a:lstStyle>
            <a:lvl1pPr>
              <a:defRPr sz="800" b="0" i="0">
                <a:solidFill>
                  <a:schemeClr val="tx1"/>
                </a:solidFill>
                <a:latin typeface="VL PGothic"/>
                <a:cs typeface="VL PGothic"/>
              </a:defRPr>
            </a:lvl1pPr>
          </a:lstStyle>
          <a:p>
            <a:pPr marL="12700">
              <a:lnSpc>
                <a:spcPct val="100000"/>
              </a:lnSpc>
              <a:spcBef>
                <a:spcPts val="140"/>
              </a:spcBef>
            </a:pPr>
            <a:r>
              <a:rPr spc="-10" dirty="0"/>
              <a:t>Copyright </a:t>
            </a:r>
            <a:r>
              <a:rPr spc="130" dirty="0"/>
              <a:t>© </a:t>
            </a:r>
            <a:r>
              <a:rPr spc="-25" dirty="0"/>
              <a:t>2019 </a:t>
            </a:r>
            <a:r>
              <a:rPr spc="5" dirty="0"/>
              <a:t>JETRO. </a:t>
            </a:r>
            <a:r>
              <a:rPr spc="-40" dirty="0"/>
              <a:t>All </a:t>
            </a:r>
            <a:r>
              <a:rPr spc="-25" dirty="0"/>
              <a:t>rights </a:t>
            </a:r>
            <a:r>
              <a:rPr spc="5" dirty="0"/>
              <a:t>reserved.</a:t>
            </a:r>
            <a:r>
              <a:rPr spc="45" dirty="0"/>
              <a:t> </a:t>
            </a:r>
            <a:r>
              <a:rPr spc="-10" dirty="0"/>
              <a:t>禁 無 断 掲 載</a:t>
            </a:r>
          </a:p>
        </p:txBody>
      </p:sp>
      <p:sp>
        <p:nvSpPr>
          <p:cNvPr id="4" name="Holder 4"/>
          <p:cNvSpPr>
            <a:spLocks noGrp="1"/>
          </p:cNvSpPr>
          <p:nvPr>
            <p:ph type="dt" sz="half" idx="6"/>
          </p:nvPr>
        </p:nvSpPr>
        <p:spPr/>
        <p:txBody>
          <a:bodyPr lIns="0" tIns="0" rIns="0" bIns="0"/>
          <a:lstStyle>
            <a:lvl1pPr>
              <a:defRPr sz="900" b="0" i="0">
                <a:solidFill>
                  <a:schemeClr val="tx1"/>
                </a:solidFill>
                <a:latin typeface="VL PGothic"/>
                <a:cs typeface="VL PGothic"/>
              </a:defRPr>
            </a:lvl1pPr>
          </a:lstStyle>
          <a:p>
            <a:pPr marL="12700">
              <a:lnSpc>
                <a:spcPct val="100000"/>
              </a:lnSpc>
              <a:spcBef>
                <a:spcPts val="165"/>
              </a:spcBef>
            </a:pPr>
            <a:r>
              <a:rPr spc="10" dirty="0"/>
              <a:t>出所</a:t>
            </a:r>
            <a:r>
              <a:rPr spc="30" dirty="0"/>
              <a:t>：IE</a:t>
            </a:r>
            <a:r>
              <a:rPr spc="-65" dirty="0"/>
              <a:t>資料</a:t>
            </a:r>
            <a:r>
              <a:rPr spc="-60" dirty="0"/>
              <a:t>を</a:t>
            </a:r>
            <a:r>
              <a:rPr spc="-15" dirty="0"/>
              <a:t>基</a:t>
            </a:r>
            <a:r>
              <a:rPr spc="-185" dirty="0"/>
              <a:t>に</a:t>
            </a:r>
            <a:r>
              <a:rPr spc="-160" dirty="0"/>
              <a:t>ジ</a:t>
            </a:r>
            <a:r>
              <a:rPr spc="-375" dirty="0"/>
              <a:t>ェ</a:t>
            </a:r>
            <a:r>
              <a:rPr spc="-260" dirty="0"/>
              <a:t>トロ</a:t>
            </a:r>
            <a:r>
              <a:rPr spc="10" dirty="0"/>
              <a:t>作成</a:t>
            </a:r>
          </a:p>
        </p:txBody>
      </p:sp>
      <p:sp>
        <p:nvSpPr>
          <p:cNvPr id="5" name="Holder 5"/>
          <p:cNvSpPr>
            <a:spLocks noGrp="1"/>
          </p:cNvSpPr>
          <p:nvPr>
            <p:ph type="sldNum" sz="quarter" idx="7"/>
          </p:nvPr>
        </p:nvSpPr>
        <p:spPr/>
        <p:txBody>
          <a:bodyPr lIns="0" tIns="0" rIns="0" bIns="0"/>
          <a:lstStyle>
            <a:lvl1pPr>
              <a:defRPr sz="1000" b="0" i="0">
                <a:solidFill>
                  <a:schemeClr val="tx1"/>
                </a:solidFill>
                <a:latin typeface="Arial"/>
                <a:cs typeface="Arial"/>
              </a:defRPr>
            </a:lvl1pPr>
          </a:lstStyle>
          <a:p>
            <a:pPr marL="38100">
              <a:lnSpc>
                <a:spcPct val="100000"/>
              </a:lnSpc>
              <a:spcBef>
                <a:spcPts val="10"/>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52984" y="6525768"/>
            <a:ext cx="8638032" cy="73151"/>
          </a:xfrm>
          <a:prstGeom prst="rect">
            <a:avLst/>
          </a:prstGeom>
          <a:blipFill>
            <a:blip r:embed="rId2" cstate="print"/>
            <a:stretch>
              <a:fillRect/>
            </a:stretch>
          </a:blipFill>
        </p:spPr>
        <p:txBody>
          <a:bodyPr wrap="square" lIns="0" tIns="0" rIns="0" bIns="0" rtlCol="0"/>
          <a:lstStyle/>
          <a:p>
            <a:endParaRPr/>
          </a:p>
        </p:txBody>
      </p:sp>
      <p:sp>
        <p:nvSpPr>
          <p:cNvPr id="17" name="bg object 17"/>
          <p:cNvSpPr/>
          <p:nvPr/>
        </p:nvSpPr>
        <p:spPr>
          <a:xfrm>
            <a:off x="185928" y="765048"/>
            <a:ext cx="8641080" cy="70103"/>
          </a:xfrm>
          <a:prstGeom prst="rect">
            <a:avLst/>
          </a:prstGeom>
          <a:blipFill>
            <a:blip r:embed="rId3" cstate="print"/>
            <a:stretch>
              <a:fillRect/>
            </a:stretch>
          </a:blipFill>
        </p:spPr>
        <p:txBody>
          <a:bodyPr wrap="square" lIns="0" tIns="0" rIns="0" bIns="0" rtlCol="0"/>
          <a:lstStyle/>
          <a:p>
            <a:endParaRPr/>
          </a:p>
        </p:txBody>
      </p:sp>
      <p:sp>
        <p:nvSpPr>
          <p:cNvPr id="18" name="bg object 18"/>
          <p:cNvSpPr/>
          <p:nvPr/>
        </p:nvSpPr>
        <p:spPr>
          <a:xfrm>
            <a:off x="1143000" y="3886200"/>
            <a:ext cx="6781800" cy="1981200"/>
          </a:xfrm>
          <a:custGeom>
            <a:avLst/>
            <a:gdLst/>
            <a:ahLst/>
            <a:cxnLst/>
            <a:rect l="l" t="t" r="r" b="b"/>
            <a:pathLst>
              <a:path w="6781800" h="1981200">
                <a:moveTo>
                  <a:pt x="6451600" y="0"/>
                </a:moveTo>
                <a:lnTo>
                  <a:pt x="330200" y="0"/>
                </a:lnTo>
                <a:lnTo>
                  <a:pt x="281403" y="3580"/>
                </a:lnTo>
                <a:lnTo>
                  <a:pt x="234831" y="13979"/>
                </a:lnTo>
                <a:lnTo>
                  <a:pt x="190992" y="30688"/>
                </a:lnTo>
                <a:lnTo>
                  <a:pt x="150399" y="53195"/>
                </a:lnTo>
                <a:lnTo>
                  <a:pt x="113561" y="80989"/>
                </a:lnTo>
                <a:lnTo>
                  <a:pt x="80989" y="113561"/>
                </a:lnTo>
                <a:lnTo>
                  <a:pt x="53195" y="150399"/>
                </a:lnTo>
                <a:lnTo>
                  <a:pt x="30688" y="190992"/>
                </a:lnTo>
                <a:lnTo>
                  <a:pt x="13979" y="234831"/>
                </a:lnTo>
                <a:lnTo>
                  <a:pt x="3580" y="281403"/>
                </a:lnTo>
                <a:lnTo>
                  <a:pt x="0" y="330200"/>
                </a:lnTo>
                <a:lnTo>
                  <a:pt x="0" y="1651000"/>
                </a:lnTo>
                <a:lnTo>
                  <a:pt x="3580" y="1699793"/>
                </a:lnTo>
                <a:lnTo>
                  <a:pt x="13979" y="1746364"/>
                </a:lnTo>
                <a:lnTo>
                  <a:pt x="30688" y="1790201"/>
                </a:lnTo>
                <a:lnTo>
                  <a:pt x="53195" y="1830795"/>
                </a:lnTo>
                <a:lnTo>
                  <a:pt x="80989" y="1867633"/>
                </a:lnTo>
                <a:lnTo>
                  <a:pt x="113561" y="1900205"/>
                </a:lnTo>
                <a:lnTo>
                  <a:pt x="150399" y="1928001"/>
                </a:lnTo>
                <a:lnTo>
                  <a:pt x="190992" y="1950509"/>
                </a:lnTo>
                <a:lnTo>
                  <a:pt x="234831" y="1967219"/>
                </a:lnTo>
                <a:lnTo>
                  <a:pt x="281403" y="1977619"/>
                </a:lnTo>
                <a:lnTo>
                  <a:pt x="330200" y="1981200"/>
                </a:lnTo>
                <a:lnTo>
                  <a:pt x="6451600" y="1981200"/>
                </a:lnTo>
                <a:lnTo>
                  <a:pt x="6500396" y="1977619"/>
                </a:lnTo>
                <a:lnTo>
                  <a:pt x="6546968" y="1967219"/>
                </a:lnTo>
                <a:lnTo>
                  <a:pt x="6590807" y="1950509"/>
                </a:lnTo>
                <a:lnTo>
                  <a:pt x="6631400" y="1928001"/>
                </a:lnTo>
                <a:lnTo>
                  <a:pt x="6668238" y="1900205"/>
                </a:lnTo>
                <a:lnTo>
                  <a:pt x="6700810" y="1867633"/>
                </a:lnTo>
                <a:lnTo>
                  <a:pt x="6728604" y="1830795"/>
                </a:lnTo>
                <a:lnTo>
                  <a:pt x="6751111" y="1790201"/>
                </a:lnTo>
                <a:lnTo>
                  <a:pt x="6767820" y="1746364"/>
                </a:lnTo>
                <a:lnTo>
                  <a:pt x="6778219" y="1699793"/>
                </a:lnTo>
                <a:lnTo>
                  <a:pt x="6781800" y="1651000"/>
                </a:lnTo>
                <a:lnTo>
                  <a:pt x="6781800" y="330200"/>
                </a:lnTo>
                <a:lnTo>
                  <a:pt x="6778219" y="281403"/>
                </a:lnTo>
                <a:lnTo>
                  <a:pt x="6767820" y="234831"/>
                </a:lnTo>
                <a:lnTo>
                  <a:pt x="6751111" y="190992"/>
                </a:lnTo>
                <a:lnTo>
                  <a:pt x="6728604" y="150399"/>
                </a:lnTo>
                <a:lnTo>
                  <a:pt x="6700810" y="113561"/>
                </a:lnTo>
                <a:lnTo>
                  <a:pt x="6668238" y="80989"/>
                </a:lnTo>
                <a:lnTo>
                  <a:pt x="6631400" y="53195"/>
                </a:lnTo>
                <a:lnTo>
                  <a:pt x="6590807" y="30688"/>
                </a:lnTo>
                <a:lnTo>
                  <a:pt x="6546968" y="13979"/>
                </a:lnTo>
                <a:lnTo>
                  <a:pt x="6500396" y="3580"/>
                </a:lnTo>
                <a:lnTo>
                  <a:pt x="6451600" y="0"/>
                </a:lnTo>
                <a:close/>
              </a:path>
            </a:pathLst>
          </a:custGeom>
          <a:solidFill>
            <a:srgbClr val="F1F1F1"/>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defRPr sz="800" b="0" i="0">
                <a:solidFill>
                  <a:schemeClr val="tx1"/>
                </a:solidFill>
                <a:latin typeface="VL PGothic"/>
                <a:cs typeface="VL PGothic"/>
              </a:defRPr>
            </a:lvl1pPr>
          </a:lstStyle>
          <a:p>
            <a:pPr marL="12700">
              <a:lnSpc>
                <a:spcPct val="100000"/>
              </a:lnSpc>
              <a:spcBef>
                <a:spcPts val="140"/>
              </a:spcBef>
            </a:pPr>
            <a:r>
              <a:rPr spc="-10" dirty="0"/>
              <a:t>Copyright </a:t>
            </a:r>
            <a:r>
              <a:rPr spc="130" dirty="0"/>
              <a:t>© </a:t>
            </a:r>
            <a:r>
              <a:rPr spc="-25" dirty="0"/>
              <a:t>2019 </a:t>
            </a:r>
            <a:r>
              <a:rPr spc="5" dirty="0"/>
              <a:t>JETRO. </a:t>
            </a:r>
            <a:r>
              <a:rPr spc="-40" dirty="0"/>
              <a:t>All </a:t>
            </a:r>
            <a:r>
              <a:rPr spc="-25" dirty="0"/>
              <a:t>rights </a:t>
            </a:r>
            <a:r>
              <a:rPr spc="5" dirty="0"/>
              <a:t>reserved.</a:t>
            </a:r>
            <a:r>
              <a:rPr spc="45" dirty="0"/>
              <a:t> </a:t>
            </a:r>
            <a:r>
              <a:rPr spc="-10" dirty="0"/>
              <a:t>禁 無 断 掲 載</a:t>
            </a:r>
          </a:p>
        </p:txBody>
      </p:sp>
      <p:sp>
        <p:nvSpPr>
          <p:cNvPr id="3" name="Holder 3"/>
          <p:cNvSpPr>
            <a:spLocks noGrp="1"/>
          </p:cNvSpPr>
          <p:nvPr>
            <p:ph type="dt" sz="half" idx="6"/>
          </p:nvPr>
        </p:nvSpPr>
        <p:spPr/>
        <p:txBody>
          <a:bodyPr lIns="0" tIns="0" rIns="0" bIns="0"/>
          <a:lstStyle>
            <a:lvl1pPr>
              <a:defRPr sz="900" b="0" i="0">
                <a:solidFill>
                  <a:schemeClr val="tx1"/>
                </a:solidFill>
                <a:latin typeface="VL PGothic"/>
                <a:cs typeface="VL PGothic"/>
              </a:defRPr>
            </a:lvl1pPr>
          </a:lstStyle>
          <a:p>
            <a:pPr marL="12700">
              <a:lnSpc>
                <a:spcPct val="100000"/>
              </a:lnSpc>
              <a:spcBef>
                <a:spcPts val="165"/>
              </a:spcBef>
            </a:pPr>
            <a:r>
              <a:rPr spc="10" dirty="0"/>
              <a:t>出所</a:t>
            </a:r>
            <a:r>
              <a:rPr spc="30" dirty="0"/>
              <a:t>：IE</a:t>
            </a:r>
            <a:r>
              <a:rPr spc="-65" dirty="0"/>
              <a:t>資料</a:t>
            </a:r>
            <a:r>
              <a:rPr spc="-60" dirty="0"/>
              <a:t>を</a:t>
            </a:r>
            <a:r>
              <a:rPr spc="-15" dirty="0"/>
              <a:t>基</a:t>
            </a:r>
            <a:r>
              <a:rPr spc="-185" dirty="0"/>
              <a:t>に</a:t>
            </a:r>
            <a:r>
              <a:rPr spc="-160" dirty="0"/>
              <a:t>ジ</a:t>
            </a:r>
            <a:r>
              <a:rPr spc="-375" dirty="0"/>
              <a:t>ェ</a:t>
            </a:r>
            <a:r>
              <a:rPr spc="-260" dirty="0"/>
              <a:t>トロ</a:t>
            </a:r>
            <a:r>
              <a:rPr spc="10" dirty="0"/>
              <a:t>作成</a:t>
            </a:r>
          </a:p>
        </p:txBody>
      </p:sp>
      <p:sp>
        <p:nvSpPr>
          <p:cNvPr id="4" name="Holder 4"/>
          <p:cNvSpPr>
            <a:spLocks noGrp="1"/>
          </p:cNvSpPr>
          <p:nvPr>
            <p:ph type="sldNum" sz="quarter" idx="7"/>
          </p:nvPr>
        </p:nvSpPr>
        <p:spPr/>
        <p:txBody>
          <a:bodyPr lIns="0" tIns="0" rIns="0" bIns="0"/>
          <a:lstStyle>
            <a:lvl1pPr>
              <a:defRPr sz="1000" b="0" i="0">
                <a:solidFill>
                  <a:schemeClr val="tx1"/>
                </a:solidFill>
                <a:latin typeface="Arial"/>
                <a:cs typeface="Arial"/>
              </a:defRPr>
            </a:lvl1pPr>
          </a:lstStyle>
          <a:p>
            <a:pPr marL="38100">
              <a:lnSpc>
                <a:spcPct val="100000"/>
              </a:lnSpc>
              <a:spcBef>
                <a:spcPts val="10"/>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52984" y="6525768"/>
            <a:ext cx="8638032" cy="73151"/>
          </a:xfrm>
          <a:prstGeom prst="rect">
            <a:avLst/>
          </a:prstGeom>
          <a:blipFill>
            <a:blip r:embed="rId7" cstate="print"/>
            <a:stretch>
              <a:fillRect/>
            </a:stretch>
          </a:blipFill>
        </p:spPr>
        <p:txBody>
          <a:bodyPr wrap="square" lIns="0" tIns="0" rIns="0" bIns="0" rtlCol="0"/>
          <a:lstStyle/>
          <a:p>
            <a:endParaRPr/>
          </a:p>
        </p:txBody>
      </p:sp>
      <p:sp>
        <p:nvSpPr>
          <p:cNvPr id="17" name="bg object 17"/>
          <p:cNvSpPr/>
          <p:nvPr/>
        </p:nvSpPr>
        <p:spPr>
          <a:xfrm>
            <a:off x="185928" y="765048"/>
            <a:ext cx="8641080" cy="70103"/>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2403729" y="3073349"/>
            <a:ext cx="4336541" cy="574675"/>
          </a:xfrm>
          <a:prstGeom prst="rect">
            <a:avLst/>
          </a:prstGeom>
        </p:spPr>
        <p:txBody>
          <a:bodyPr wrap="square" lIns="0" tIns="0" rIns="0" bIns="0">
            <a:spAutoFit/>
          </a:bodyPr>
          <a:lstStyle>
            <a:lvl1pPr>
              <a:defRPr sz="3600" b="0" i="0">
                <a:solidFill>
                  <a:schemeClr val="tx1"/>
                </a:solidFill>
                <a:latin typeface="Noto Sans CJK JP Medium"/>
                <a:cs typeface="Noto Sans CJK JP Medium"/>
              </a:defRPr>
            </a:lvl1pPr>
          </a:lstStyle>
          <a:p>
            <a:endParaRPr/>
          </a:p>
        </p:txBody>
      </p:sp>
      <p:sp>
        <p:nvSpPr>
          <p:cNvPr id="3" name="Holder 3"/>
          <p:cNvSpPr>
            <a:spLocks noGrp="1"/>
          </p:cNvSpPr>
          <p:nvPr>
            <p:ph type="body" idx="1"/>
          </p:nvPr>
        </p:nvSpPr>
        <p:spPr>
          <a:xfrm>
            <a:off x="371411" y="1493900"/>
            <a:ext cx="5800725" cy="477901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43757" y="6627728"/>
            <a:ext cx="2860675" cy="153670"/>
          </a:xfrm>
          <a:prstGeom prst="rect">
            <a:avLst/>
          </a:prstGeom>
        </p:spPr>
        <p:txBody>
          <a:bodyPr wrap="square" lIns="0" tIns="0" rIns="0" bIns="0">
            <a:spAutoFit/>
          </a:bodyPr>
          <a:lstStyle>
            <a:lvl1pPr>
              <a:defRPr sz="800" b="0" i="0">
                <a:solidFill>
                  <a:schemeClr val="tx1"/>
                </a:solidFill>
                <a:latin typeface="VL PGothic"/>
                <a:cs typeface="VL PGothic"/>
              </a:defRPr>
            </a:lvl1pPr>
          </a:lstStyle>
          <a:p>
            <a:pPr marL="12700">
              <a:lnSpc>
                <a:spcPct val="100000"/>
              </a:lnSpc>
              <a:spcBef>
                <a:spcPts val="140"/>
              </a:spcBef>
            </a:pPr>
            <a:r>
              <a:rPr spc="-10" dirty="0"/>
              <a:t>Copyright </a:t>
            </a:r>
            <a:r>
              <a:rPr spc="130" dirty="0"/>
              <a:t>© </a:t>
            </a:r>
            <a:r>
              <a:rPr spc="-25" dirty="0"/>
              <a:t>2019 </a:t>
            </a:r>
            <a:r>
              <a:rPr spc="5" dirty="0"/>
              <a:t>JETRO. </a:t>
            </a:r>
            <a:r>
              <a:rPr spc="-40" dirty="0"/>
              <a:t>All </a:t>
            </a:r>
            <a:r>
              <a:rPr spc="-25" dirty="0"/>
              <a:t>rights </a:t>
            </a:r>
            <a:r>
              <a:rPr spc="5" dirty="0"/>
              <a:t>reserved.</a:t>
            </a:r>
            <a:r>
              <a:rPr spc="45" dirty="0"/>
              <a:t> </a:t>
            </a:r>
            <a:r>
              <a:rPr spc="-10" dirty="0"/>
              <a:t>禁 無 断 掲 載</a:t>
            </a:r>
          </a:p>
        </p:txBody>
      </p:sp>
      <p:sp>
        <p:nvSpPr>
          <p:cNvPr id="5" name="Holder 5"/>
          <p:cNvSpPr>
            <a:spLocks noGrp="1"/>
          </p:cNvSpPr>
          <p:nvPr>
            <p:ph type="dt" sz="half" idx="6"/>
          </p:nvPr>
        </p:nvSpPr>
        <p:spPr>
          <a:xfrm>
            <a:off x="7320153" y="6368951"/>
            <a:ext cx="1570990" cy="172720"/>
          </a:xfrm>
          <a:prstGeom prst="rect">
            <a:avLst/>
          </a:prstGeom>
        </p:spPr>
        <p:txBody>
          <a:bodyPr wrap="square" lIns="0" tIns="0" rIns="0" bIns="0">
            <a:spAutoFit/>
          </a:bodyPr>
          <a:lstStyle>
            <a:lvl1pPr>
              <a:defRPr sz="900" b="0" i="0">
                <a:solidFill>
                  <a:schemeClr val="tx1"/>
                </a:solidFill>
                <a:latin typeface="VL PGothic"/>
                <a:cs typeface="VL PGothic"/>
              </a:defRPr>
            </a:lvl1pPr>
          </a:lstStyle>
          <a:p>
            <a:pPr marL="12700">
              <a:lnSpc>
                <a:spcPct val="100000"/>
              </a:lnSpc>
              <a:spcBef>
                <a:spcPts val="165"/>
              </a:spcBef>
            </a:pPr>
            <a:r>
              <a:rPr spc="10" dirty="0"/>
              <a:t>出所</a:t>
            </a:r>
            <a:r>
              <a:rPr spc="30" dirty="0"/>
              <a:t>：IE</a:t>
            </a:r>
            <a:r>
              <a:rPr spc="-65" dirty="0"/>
              <a:t>資料</a:t>
            </a:r>
            <a:r>
              <a:rPr spc="-60" dirty="0"/>
              <a:t>を</a:t>
            </a:r>
            <a:r>
              <a:rPr spc="-15" dirty="0"/>
              <a:t>基</a:t>
            </a:r>
            <a:r>
              <a:rPr spc="-185" dirty="0"/>
              <a:t>に</a:t>
            </a:r>
            <a:r>
              <a:rPr spc="-160" dirty="0"/>
              <a:t>ジ</a:t>
            </a:r>
            <a:r>
              <a:rPr spc="-375" dirty="0"/>
              <a:t>ェ</a:t>
            </a:r>
            <a:r>
              <a:rPr spc="-260" dirty="0"/>
              <a:t>トロ</a:t>
            </a:r>
            <a:r>
              <a:rPr spc="10" dirty="0"/>
              <a:t>作成</a:t>
            </a:r>
          </a:p>
        </p:txBody>
      </p:sp>
      <p:sp>
        <p:nvSpPr>
          <p:cNvPr id="6" name="Holder 6"/>
          <p:cNvSpPr>
            <a:spLocks noGrp="1"/>
          </p:cNvSpPr>
          <p:nvPr>
            <p:ph type="sldNum" sz="quarter" idx="7"/>
          </p:nvPr>
        </p:nvSpPr>
        <p:spPr>
          <a:xfrm>
            <a:off x="8626475" y="6642847"/>
            <a:ext cx="216534" cy="168909"/>
          </a:xfrm>
          <a:prstGeom prst="rect">
            <a:avLst/>
          </a:prstGeom>
        </p:spPr>
        <p:txBody>
          <a:bodyPr wrap="square" lIns="0" tIns="0" rIns="0" bIns="0">
            <a:spAutoFit/>
          </a:bodyPr>
          <a:lstStyle>
            <a:lvl1pPr>
              <a:defRPr sz="1000" b="0" i="0">
                <a:solidFill>
                  <a:schemeClr val="tx1"/>
                </a:solidFill>
                <a:latin typeface="Arial"/>
                <a:cs typeface="Arial"/>
              </a:defRPr>
            </a:lvl1pPr>
          </a:lstStyle>
          <a:p>
            <a:pPr marL="38100">
              <a:lnSpc>
                <a:spcPct val="100000"/>
              </a:lnSpc>
              <a:spcBef>
                <a:spcPts val="10"/>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home@nibe.com.v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ibe.com.vn/" TargetMode="External"/><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hyperlink" Target="mailto:home@nibe.com.vn"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49223" y="3499103"/>
            <a:ext cx="7845552" cy="73151"/>
          </a:xfrm>
          <a:prstGeom prst="rect">
            <a:avLst/>
          </a:prstGeom>
          <a:blipFill>
            <a:blip r:embed="rId2" cstate="print"/>
            <a:stretch>
              <a:fillRect/>
            </a:stretch>
          </a:blipFill>
        </p:spPr>
        <p:txBody>
          <a:bodyPr wrap="square" lIns="0" tIns="0" rIns="0" bIns="0" rtlCol="0"/>
          <a:lstStyle/>
          <a:p>
            <a:endParaRPr/>
          </a:p>
        </p:txBody>
      </p:sp>
      <p:grpSp>
        <p:nvGrpSpPr>
          <p:cNvPr id="3" name="object 3"/>
          <p:cNvGrpSpPr/>
          <p:nvPr/>
        </p:nvGrpSpPr>
        <p:grpSpPr>
          <a:xfrm>
            <a:off x="2615183" y="0"/>
            <a:ext cx="6529070" cy="1125220"/>
            <a:chOff x="2615183" y="0"/>
            <a:chExt cx="6529070" cy="1125220"/>
          </a:xfrm>
        </p:grpSpPr>
        <p:sp>
          <p:nvSpPr>
            <p:cNvPr id="4" name="object 4"/>
            <p:cNvSpPr/>
            <p:nvPr/>
          </p:nvSpPr>
          <p:spPr>
            <a:xfrm>
              <a:off x="6717792" y="0"/>
              <a:ext cx="2426207" cy="1124712"/>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2615183" y="0"/>
              <a:ext cx="6528816" cy="1124712"/>
            </a:xfrm>
            <a:prstGeom prst="rect">
              <a:avLst/>
            </a:prstGeom>
            <a:blipFill>
              <a:blip r:embed="rId4" cstate="print"/>
              <a:stretch>
                <a:fillRect/>
              </a:stretch>
            </a:blipFill>
          </p:spPr>
          <p:txBody>
            <a:bodyPr wrap="square" lIns="0" tIns="0" rIns="0" bIns="0" rtlCol="0"/>
            <a:lstStyle/>
            <a:p>
              <a:endParaRPr/>
            </a:p>
          </p:txBody>
        </p:sp>
      </p:grpSp>
      <p:sp>
        <p:nvSpPr>
          <p:cNvPr id="6" name="object 6"/>
          <p:cNvSpPr txBox="1"/>
          <p:nvPr/>
        </p:nvSpPr>
        <p:spPr>
          <a:xfrm>
            <a:off x="2903601" y="4260084"/>
            <a:ext cx="3378200" cy="901529"/>
          </a:xfrm>
          <a:prstGeom prst="rect">
            <a:avLst/>
          </a:prstGeom>
        </p:spPr>
        <p:txBody>
          <a:bodyPr vert="horz" wrap="square" lIns="0" tIns="85090" rIns="0" bIns="0" rtlCol="0">
            <a:spAutoFit/>
          </a:bodyPr>
          <a:lstStyle/>
          <a:p>
            <a:pPr marL="635" algn="ctr">
              <a:lnSpc>
                <a:spcPct val="100000"/>
              </a:lnSpc>
              <a:spcBef>
                <a:spcPts val="670"/>
              </a:spcBef>
            </a:pPr>
            <a:r>
              <a:rPr lang="vi-VN" sz="2400" b="0" spc="260" dirty="0">
                <a:latin typeface="Noto Sans CJK JP Medium"/>
                <a:cs typeface="Noto Sans CJK JP Medium"/>
              </a:rPr>
              <a:t>2024</a:t>
            </a:r>
            <a:r>
              <a:rPr sz="2400" b="0" dirty="0" err="1">
                <a:latin typeface="Noto Sans CJK JP Medium"/>
                <a:cs typeface="Noto Sans CJK JP Medium"/>
              </a:rPr>
              <a:t>年</a:t>
            </a:r>
            <a:r>
              <a:rPr lang="en-US" sz="2400" spc="260" dirty="0" err="1">
                <a:latin typeface="Noto Sans CJK JP Medium"/>
                <a:cs typeface="Noto Sans CJK JP Medium"/>
              </a:rPr>
              <a:t>4</a:t>
            </a:r>
            <a:r>
              <a:rPr sz="2400" b="0" dirty="0" err="1">
                <a:latin typeface="Noto Sans CJK JP Medium"/>
                <a:cs typeface="Noto Sans CJK JP Medium"/>
              </a:rPr>
              <a:t>月</a:t>
            </a:r>
            <a:endParaRPr sz="2400" dirty="0">
              <a:latin typeface="Noto Sans CJK JP Medium"/>
              <a:cs typeface="Noto Sans CJK JP Medium"/>
            </a:endParaRPr>
          </a:p>
          <a:p>
            <a:pPr algn="ctr">
              <a:lnSpc>
                <a:spcPct val="100000"/>
              </a:lnSpc>
              <a:spcBef>
                <a:spcPts val="580"/>
              </a:spcBef>
            </a:pPr>
            <a:r>
              <a:rPr lang="en-US" sz="2400" b="0" spc="-5" dirty="0" err="1">
                <a:latin typeface="Noto Sans CJK JP Medium"/>
                <a:cs typeface="Noto Sans CJK JP Medium"/>
              </a:rPr>
              <a:t>NIBE</a:t>
            </a:r>
            <a:r>
              <a:rPr lang="en-US" sz="2400" b="0" spc="-5" dirty="0">
                <a:latin typeface="Noto Sans CJK JP Medium"/>
                <a:cs typeface="Noto Sans CJK JP Medium"/>
              </a:rPr>
              <a:t> COMPANY LIMITED</a:t>
            </a:r>
            <a:endParaRPr sz="2400" dirty="0">
              <a:latin typeface="Noto Sans CJK JP Medium"/>
              <a:cs typeface="Noto Sans CJK JP Medium"/>
            </a:endParaRPr>
          </a:p>
        </p:txBody>
      </p:sp>
      <p:sp>
        <p:nvSpPr>
          <p:cNvPr id="7" name="object 7"/>
          <p:cNvSpPr txBox="1">
            <a:spLocks noGrp="1"/>
          </p:cNvSpPr>
          <p:nvPr>
            <p:ph type="title"/>
          </p:nvPr>
        </p:nvSpPr>
        <p:spPr>
          <a:xfrm>
            <a:off x="3245206" y="2438400"/>
            <a:ext cx="2850794" cy="689932"/>
          </a:xfrm>
          <a:prstGeom prst="rect">
            <a:avLst/>
          </a:prstGeom>
        </p:spPr>
        <p:txBody>
          <a:bodyPr vert="horz" wrap="square" lIns="0" tIns="12700" rIns="0" bIns="0" rtlCol="0">
            <a:spAutoFit/>
          </a:bodyPr>
          <a:lstStyle/>
          <a:p>
            <a:pPr marL="12700">
              <a:lnSpc>
                <a:spcPct val="100000"/>
              </a:lnSpc>
              <a:spcBef>
                <a:spcPts val="100"/>
              </a:spcBef>
            </a:pPr>
            <a:r>
              <a:rPr lang="ja-JP" altLang="en-US" sz="4400" dirty="0">
                <a:solidFill>
                  <a:srgbClr val="1F487C"/>
                </a:solidFill>
                <a:latin typeface="+mj-ea"/>
              </a:rPr>
              <a:t>会社概要</a:t>
            </a:r>
            <a:endParaRPr sz="4400" dirty="0">
              <a:latin typeface="+mj-ea"/>
            </a:endParaRPr>
          </a:p>
        </p:txBody>
      </p:sp>
      <p:sp>
        <p:nvSpPr>
          <p:cNvPr id="8" name="object 8"/>
          <p:cNvSpPr txBox="1"/>
          <p:nvPr/>
        </p:nvSpPr>
        <p:spPr>
          <a:xfrm>
            <a:off x="6482334" y="2384501"/>
            <a:ext cx="1672589" cy="751488"/>
          </a:xfrm>
          <a:prstGeom prst="rect">
            <a:avLst/>
          </a:prstGeom>
        </p:spPr>
        <p:txBody>
          <a:bodyPr vert="horz" wrap="square" lIns="0" tIns="12700" rIns="0" bIns="0" rtlCol="0">
            <a:spAutoFit/>
          </a:bodyPr>
          <a:lstStyle/>
          <a:p>
            <a:pPr marL="12700">
              <a:lnSpc>
                <a:spcPct val="100000"/>
              </a:lnSpc>
              <a:spcBef>
                <a:spcPts val="100"/>
              </a:spcBef>
            </a:pPr>
            <a:r>
              <a:rPr lang="vi-VN" sz="4800" b="0" spc="500" dirty="0">
                <a:solidFill>
                  <a:srgbClr val="1F487C"/>
                </a:solidFill>
                <a:latin typeface="Noto Sans CJK JP Medium"/>
                <a:cs typeface="Noto Sans CJK JP Medium"/>
              </a:rPr>
              <a:t>2024</a:t>
            </a:r>
            <a:endParaRPr sz="4800" dirty="0">
              <a:latin typeface="Noto Sans CJK JP Medium"/>
              <a:cs typeface="Noto Sans CJK JP Medium"/>
            </a:endParaRPr>
          </a:p>
        </p:txBody>
      </p:sp>
      <p:pic>
        <p:nvPicPr>
          <p:cNvPr id="1026" name="Picture 9" descr="Description: LOGO NIBE">
            <a:extLst>
              <a:ext uri="{FF2B5EF4-FFF2-40B4-BE49-F238E27FC236}">
                <a16:creationId xmlns:a16="http://schemas.microsoft.com/office/drawing/2014/main" id="{1435CCAD-7B25-4A0F-9DA2-867AAE67541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19200" y="1937321"/>
            <a:ext cx="108585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D067C93-9AE9-478D-9687-09D6A5CC7173}"/>
              </a:ext>
            </a:extLst>
          </p:cNvPr>
          <p:cNvSpPr/>
          <p:nvPr/>
        </p:nvSpPr>
        <p:spPr>
          <a:xfrm>
            <a:off x="463974" y="5364481"/>
            <a:ext cx="3200400" cy="45719"/>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A3CCA64-89D5-4E95-A6EB-309967273288}"/>
              </a:ext>
            </a:extLst>
          </p:cNvPr>
          <p:cNvSpPr/>
          <p:nvPr/>
        </p:nvSpPr>
        <p:spPr>
          <a:xfrm flipV="1">
            <a:off x="457200" y="2998891"/>
            <a:ext cx="4038600" cy="45719"/>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FD4C9C4A-786C-4B9F-858B-63C0590B4C99}"/>
              </a:ext>
            </a:extLst>
          </p:cNvPr>
          <p:cNvSpPr txBox="1"/>
          <p:nvPr/>
        </p:nvSpPr>
        <p:spPr>
          <a:xfrm>
            <a:off x="355600" y="2790888"/>
            <a:ext cx="4521200" cy="866712"/>
          </a:xfrm>
          <a:prstGeom prst="rect">
            <a:avLst/>
          </a:prstGeom>
          <a:noFill/>
        </p:spPr>
        <p:txBody>
          <a:bodyPr wrap="square">
            <a:spAutoFit/>
          </a:bodyPr>
          <a:lstStyle/>
          <a:p>
            <a:pPr marL="0" marR="0" fontAlgn="base">
              <a:lnSpc>
                <a:spcPct val="107000"/>
              </a:lnSpc>
              <a:spcBef>
                <a:spcPts val="0"/>
              </a:spcBef>
              <a:spcAft>
                <a:spcPts val="0"/>
              </a:spcAft>
            </a:pPr>
            <a:r>
              <a:rPr lang="ja-JP" altLang="en-US" sz="1600" b="1" dirty="0">
                <a:solidFill>
                  <a:schemeClr val="tx2"/>
                </a:solidFill>
                <a:latin typeface="+mn-ea"/>
                <a:cs typeface="Arial" panose="020B0604020202020204" pitchFamily="34" charset="0"/>
              </a:rPr>
              <a:t>ベトナ</a:t>
            </a:r>
            <a:r>
              <a:rPr lang="ja-JP" altLang="en-US" sz="1600" b="1">
                <a:solidFill>
                  <a:schemeClr val="tx2"/>
                </a:solidFill>
                <a:latin typeface="+mn-ea"/>
                <a:cs typeface="Arial" panose="020B0604020202020204" pitchFamily="34" charset="0"/>
              </a:rPr>
              <a:t>ムに工場立上げ及</a:t>
            </a:r>
            <a:r>
              <a:rPr lang="ja-JP" altLang="en-US" sz="1600" b="1" dirty="0">
                <a:solidFill>
                  <a:schemeClr val="tx2"/>
                </a:solidFill>
                <a:latin typeface="+mn-ea"/>
                <a:cs typeface="Arial" panose="020B0604020202020204" pitchFamily="34" charset="0"/>
              </a:rPr>
              <a:t>び工場の移転・</a:t>
            </a:r>
            <a:r>
              <a:rPr lang="ja-JP" altLang="en-US" sz="1600" b="1">
                <a:solidFill>
                  <a:schemeClr val="tx2"/>
                </a:solidFill>
                <a:latin typeface="+mn-ea"/>
                <a:cs typeface="Arial" panose="020B0604020202020204" pitchFamily="34" charset="0"/>
              </a:rPr>
              <a:t>拡張</a:t>
            </a:r>
            <a:endParaRPr lang="en-US" sz="1600" dirty="0">
              <a:solidFill>
                <a:schemeClr val="tx2"/>
              </a:solidFill>
              <a:ea typeface="Meiryo" panose="020B0604030504040204" pitchFamily="34" charset="-128"/>
              <a:cs typeface="Arial" panose="020B0604020202020204" pitchFamily="34" charset="0"/>
            </a:endParaRPr>
          </a:p>
          <a:p>
            <a:pPr marL="0" marR="0" fontAlgn="base">
              <a:lnSpc>
                <a:spcPct val="120000"/>
              </a:lnSpc>
              <a:spcBef>
                <a:spcPts val="600"/>
              </a:spcBef>
            </a:pPr>
            <a:r>
              <a:rPr lang="ja-JP" altLang="en-US" sz="1200" dirty="0">
                <a:ea typeface="Meiryo" panose="020B0604030504040204" pitchFamily="34" charset="-128"/>
                <a:cs typeface="Arial" panose="020B0604020202020204" pitchFamily="34" charset="0"/>
              </a:rPr>
              <a:t>メーカー様の工場立上げ時、新ライン導入時などの通訳者手配、作業手順書翻訳でご好評を頂いております。</a:t>
            </a:r>
            <a:endParaRPr lang="en-US" sz="1200" dirty="0">
              <a:ea typeface="Meiryo" panose="020B0604030504040204" pitchFamily="34" charset="-128"/>
              <a:cs typeface="Arial" panose="020B0604020202020204" pitchFamily="34" charset="0"/>
            </a:endParaRPr>
          </a:p>
        </p:txBody>
      </p:sp>
      <p:sp>
        <p:nvSpPr>
          <p:cNvPr id="18" name="Rectangle 17">
            <a:extLst>
              <a:ext uri="{FF2B5EF4-FFF2-40B4-BE49-F238E27FC236}">
                <a16:creationId xmlns:a16="http://schemas.microsoft.com/office/drawing/2014/main" id="{79D49CF1-55E5-48D0-9205-911D935DC5BD}"/>
              </a:ext>
            </a:extLst>
          </p:cNvPr>
          <p:cNvSpPr/>
          <p:nvPr/>
        </p:nvSpPr>
        <p:spPr>
          <a:xfrm>
            <a:off x="457200" y="1344508"/>
            <a:ext cx="2819400" cy="45719"/>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2F9EBD8B-4715-48C1-986A-4521F1DD1089}"/>
              </a:ext>
            </a:extLst>
          </p:cNvPr>
          <p:cNvSpPr txBox="1"/>
          <p:nvPr/>
        </p:nvSpPr>
        <p:spPr>
          <a:xfrm>
            <a:off x="355600" y="1143000"/>
            <a:ext cx="4521200" cy="1309910"/>
          </a:xfrm>
          <a:prstGeom prst="rect">
            <a:avLst/>
          </a:prstGeom>
          <a:noFill/>
        </p:spPr>
        <p:txBody>
          <a:bodyPr wrap="square">
            <a:spAutoFit/>
          </a:bodyPr>
          <a:lstStyle/>
          <a:p>
            <a:pPr marL="0" marR="0" fontAlgn="base">
              <a:lnSpc>
                <a:spcPct val="107000"/>
              </a:lnSpc>
              <a:spcBef>
                <a:spcPts val="0"/>
              </a:spcBef>
              <a:spcAft>
                <a:spcPts val="0"/>
              </a:spcAft>
            </a:pPr>
            <a:r>
              <a:rPr lang="ja-JP" altLang="en-US" sz="1600" b="1" dirty="0">
                <a:solidFill>
                  <a:schemeClr val="tx2"/>
                </a:solidFill>
                <a:latin typeface="+mn-ea"/>
                <a:cs typeface="Arial" panose="020B0604020202020204" pitchFamily="34" charset="0"/>
              </a:rPr>
              <a:t>ベト</a:t>
            </a:r>
            <a:r>
              <a:rPr lang="ja-JP" altLang="en-US" sz="1600" b="1">
                <a:solidFill>
                  <a:schemeClr val="tx2"/>
                </a:solidFill>
                <a:latin typeface="+mn-ea"/>
                <a:cs typeface="Arial" panose="020B0604020202020204" pitchFamily="34" charset="0"/>
              </a:rPr>
              <a:t>ナム進出・ベトナム販路拡大</a:t>
            </a:r>
            <a:endParaRPr lang="en-US" sz="1600" dirty="0">
              <a:solidFill>
                <a:schemeClr val="tx2"/>
              </a:solidFill>
              <a:ea typeface="Meiryo" panose="020B0604030504040204" pitchFamily="34" charset="-128"/>
              <a:cs typeface="Arial" panose="020B0604020202020204" pitchFamily="34" charset="0"/>
            </a:endParaRPr>
          </a:p>
          <a:p>
            <a:pPr marL="0" marR="0" fontAlgn="base">
              <a:lnSpc>
                <a:spcPct val="120000"/>
              </a:lnSpc>
              <a:spcBef>
                <a:spcPts val="600"/>
              </a:spcBef>
            </a:pPr>
            <a:r>
              <a:rPr lang="ja-JP" altLang="en-US" sz="1200" dirty="0">
                <a:ea typeface="Meiryo" panose="020B0604030504040204" pitchFamily="34" charset="-128"/>
                <a:cs typeface="Arial" panose="020B0604020202020204" pitchFamily="34" charset="0"/>
              </a:rPr>
              <a:t>ベトナムの政府機関、カウンターパートとのコミュニケーションを円滑にするお手伝いをしております。アポ取り、打ち合わせの通訳、資料や報告書の翻訳だけではなく、事業のスムーズな展開に必要な現地作業は労を惜しまずお手伝いします。</a:t>
            </a:r>
            <a:endParaRPr lang="en-US" sz="1200" dirty="0">
              <a:ea typeface="Meiryo" panose="020B0604030504040204" pitchFamily="34" charset="-128"/>
              <a:cs typeface="Arial" panose="020B0604020202020204" pitchFamily="34" charset="0"/>
            </a:endParaRPr>
          </a:p>
        </p:txBody>
      </p:sp>
      <p:sp>
        <p:nvSpPr>
          <p:cNvPr id="2" name="object 2"/>
          <p:cNvSpPr txBox="1">
            <a:spLocks noGrp="1"/>
          </p:cNvSpPr>
          <p:nvPr>
            <p:ph type="title"/>
          </p:nvPr>
        </p:nvSpPr>
        <p:spPr>
          <a:xfrm>
            <a:off x="154939" y="356742"/>
            <a:ext cx="6322061" cy="382156"/>
          </a:xfrm>
          <a:prstGeom prst="rect">
            <a:avLst/>
          </a:prstGeom>
        </p:spPr>
        <p:txBody>
          <a:bodyPr vert="horz" wrap="square" lIns="0" tIns="12700" rIns="0" bIns="0" rtlCol="0">
            <a:spAutoFit/>
          </a:bodyPr>
          <a:lstStyle/>
          <a:p>
            <a:pPr marL="12700">
              <a:lnSpc>
                <a:spcPct val="100000"/>
              </a:lnSpc>
              <a:spcBef>
                <a:spcPts val="100"/>
              </a:spcBef>
            </a:pPr>
            <a:r>
              <a:rPr lang="ja-JP" altLang="en-US" sz="2400" spc="260" dirty="0">
                <a:solidFill>
                  <a:srgbClr val="1F487C"/>
                </a:solidFill>
                <a:latin typeface="Meiryo" panose="020B0604030504040204" pitchFamily="34" charset="-128"/>
                <a:ea typeface="Meiryo" panose="020B0604030504040204" pitchFamily="34" charset="-128"/>
              </a:rPr>
              <a:t>１．</a:t>
            </a:r>
            <a:r>
              <a:rPr lang="en-US" altLang="ja-JP" sz="2400" spc="260" dirty="0" err="1">
                <a:solidFill>
                  <a:srgbClr val="1F487C"/>
                </a:solidFill>
                <a:latin typeface="Meiryo" panose="020B0604030504040204" pitchFamily="34" charset="-128"/>
                <a:ea typeface="Meiryo" panose="020B0604030504040204" pitchFamily="34" charset="-128"/>
              </a:rPr>
              <a:t>NIBE</a:t>
            </a:r>
            <a:r>
              <a:rPr lang="ja-JP" altLang="en-US" sz="2400" spc="260" dirty="0">
                <a:solidFill>
                  <a:srgbClr val="1F487C"/>
                </a:solidFill>
                <a:latin typeface="Meiryo" panose="020B0604030504040204" pitchFamily="34" charset="-128"/>
                <a:ea typeface="Meiryo" panose="020B0604030504040204" pitchFamily="34" charset="-128"/>
              </a:rPr>
              <a:t>はこんな時にお役に立ちます</a:t>
            </a:r>
            <a:endParaRPr lang="ja-JP" altLang="en-US" sz="2400" dirty="0">
              <a:latin typeface="Meiryo" panose="020B0604030504040204" pitchFamily="34" charset="-128"/>
              <a:ea typeface="Meiryo" panose="020B0604030504040204" pitchFamily="34" charset="-128"/>
            </a:endParaRPr>
          </a:p>
        </p:txBody>
      </p:sp>
      <p:sp>
        <p:nvSpPr>
          <p:cNvPr id="5" name="object 5"/>
          <p:cNvSpPr txBox="1"/>
          <p:nvPr/>
        </p:nvSpPr>
        <p:spPr>
          <a:xfrm>
            <a:off x="8696579" y="6642847"/>
            <a:ext cx="147955" cy="155171"/>
          </a:xfrm>
          <a:prstGeom prst="rect">
            <a:avLst/>
          </a:prstGeom>
        </p:spPr>
        <p:txBody>
          <a:bodyPr vert="horz" wrap="square" lIns="0" tIns="1270" rIns="0" bIns="0" rtlCol="0">
            <a:spAutoFit/>
          </a:bodyPr>
          <a:lstStyle/>
          <a:p>
            <a:pPr marL="38100">
              <a:lnSpc>
                <a:spcPct val="100000"/>
              </a:lnSpc>
              <a:spcBef>
                <a:spcPts val="10"/>
              </a:spcBef>
            </a:pPr>
            <a:r>
              <a:rPr lang="en-US" altLang="ja-JP" sz="1000" dirty="0">
                <a:latin typeface="Arial"/>
                <a:cs typeface="Arial"/>
              </a:rPr>
              <a:t>1</a:t>
            </a:r>
            <a:endParaRPr sz="1000" dirty="0">
              <a:latin typeface="Arial"/>
              <a:cs typeface="Arial"/>
            </a:endParaRPr>
          </a:p>
        </p:txBody>
      </p:sp>
      <p:sp>
        <p:nvSpPr>
          <p:cNvPr id="8" name="TextBox 7">
            <a:extLst>
              <a:ext uri="{FF2B5EF4-FFF2-40B4-BE49-F238E27FC236}">
                <a16:creationId xmlns:a16="http://schemas.microsoft.com/office/drawing/2014/main" id="{CFF28870-095E-464B-B757-DC651B5E04AC}"/>
              </a:ext>
            </a:extLst>
          </p:cNvPr>
          <p:cNvSpPr txBox="1"/>
          <p:nvPr/>
        </p:nvSpPr>
        <p:spPr>
          <a:xfrm>
            <a:off x="4953000" y="4801214"/>
            <a:ext cx="2438399" cy="304186"/>
          </a:xfrm>
          <a:prstGeom prst="rect">
            <a:avLst/>
          </a:prstGeom>
          <a:noFill/>
        </p:spPr>
        <p:txBody>
          <a:bodyPr wrap="square">
            <a:spAutoFit/>
          </a:bodyPr>
          <a:lstStyle/>
          <a:p>
            <a:pPr marL="0" marR="0" fontAlgn="base">
              <a:lnSpc>
                <a:spcPct val="107000"/>
              </a:lnSpc>
              <a:spcBef>
                <a:spcPts val="0"/>
              </a:spcBef>
              <a:spcAft>
                <a:spcPts val="0"/>
              </a:spcAft>
            </a:pPr>
            <a:r>
              <a:rPr lang="ja-JP" altLang="en-US" sz="1400" b="1" dirty="0">
                <a:solidFill>
                  <a:schemeClr val="tx2"/>
                </a:solidFill>
                <a:latin typeface="+mn-ea"/>
                <a:cs typeface="Arial" panose="020B0604020202020204" pitchFamily="34" charset="0"/>
              </a:rPr>
              <a:t>ＮＩＢＥ社長　ランアインの略歴</a:t>
            </a:r>
            <a:endParaRPr lang="en-US" sz="1400" b="1" dirty="0">
              <a:solidFill>
                <a:schemeClr val="tx2"/>
              </a:solidFill>
              <a:latin typeface="+mn-ea"/>
              <a:cs typeface="Arial" panose="020B0604020202020204" pitchFamily="34" charset="0"/>
            </a:endParaRPr>
          </a:p>
        </p:txBody>
      </p:sp>
      <p:sp>
        <p:nvSpPr>
          <p:cNvPr id="15" name="TextBox 14">
            <a:extLst>
              <a:ext uri="{FF2B5EF4-FFF2-40B4-BE49-F238E27FC236}">
                <a16:creationId xmlns:a16="http://schemas.microsoft.com/office/drawing/2014/main" id="{F90CE5B8-4C55-4103-8558-0A98E2041001}"/>
              </a:ext>
            </a:extLst>
          </p:cNvPr>
          <p:cNvSpPr txBox="1"/>
          <p:nvPr/>
        </p:nvSpPr>
        <p:spPr>
          <a:xfrm>
            <a:off x="355600" y="5160089"/>
            <a:ext cx="4521200" cy="1088311"/>
          </a:xfrm>
          <a:prstGeom prst="rect">
            <a:avLst/>
          </a:prstGeom>
          <a:noFill/>
        </p:spPr>
        <p:txBody>
          <a:bodyPr wrap="square">
            <a:spAutoFit/>
          </a:bodyPr>
          <a:lstStyle/>
          <a:p>
            <a:pPr marL="0" marR="0" fontAlgn="base">
              <a:lnSpc>
                <a:spcPct val="107000"/>
              </a:lnSpc>
              <a:spcBef>
                <a:spcPts val="0"/>
              </a:spcBef>
              <a:spcAft>
                <a:spcPts val="0"/>
              </a:spcAft>
            </a:pPr>
            <a:r>
              <a:rPr lang="ja-JP" altLang="en-US" sz="1600" b="1" dirty="0">
                <a:solidFill>
                  <a:schemeClr val="tx2"/>
                </a:solidFill>
                <a:latin typeface="+mn-ea"/>
                <a:cs typeface="Arial" panose="020B0604020202020204" pitchFamily="34" charset="0"/>
              </a:rPr>
              <a:t>内部統制で機密性の高い情報の把握</a:t>
            </a:r>
            <a:endParaRPr lang="en-US" sz="1600" dirty="0">
              <a:solidFill>
                <a:schemeClr val="tx2"/>
              </a:solidFill>
              <a:ea typeface="Meiryo" panose="020B0604030504040204" pitchFamily="34" charset="-128"/>
              <a:cs typeface="Arial" panose="020B0604020202020204" pitchFamily="34" charset="0"/>
            </a:endParaRPr>
          </a:p>
          <a:p>
            <a:pPr marL="0" marR="0" fontAlgn="base">
              <a:lnSpc>
                <a:spcPct val="120000"/>
              </a:lnSpc>
              <a:spcBef>
                <a:spcPts val="600"/>
              </a:spcBef>
            </a:pPr>
            <a:r>
              <a:rPr lang="ja-JP" altLang="en-US" sz="1200" dirty="0">
                <a:ea typeface="Meiryo" panose="020B0604030504040204" pitchFamily="34" charset="-128"/>
                <a:cs typeface="Arial" panose="020B0604020202020204" pitchFamily="34" charset="0"/>
              </a:rPr>
              <a:t>工場で従業員のクレームが出た時など、日本語が分かる社員よりも外部の翻訳会社</a:t>
            </a:r>
            <a:r>
              <a:rPr lang="en-US" altLang="ja-JP" sz="1200" dirty="0" err="1">
                <a:latin typeface="Meiryo" panose="020B0604030504040204" pitchFamily="34" charset="-128"/>
                <a:ea typeface="Meiryo" panose="020B0604030504040204" pitchFamily="34" charset="-128"/>
                <a:cs typeface="Arial" panose="020B0604020202020204" pitchFamily="34" charset="0"/>
              </a:rPr>
              <a:t>NIBE</a:t>
            </a:r>
            <a:r>
              <a:rPr lang="ja-JP" altLang="en-US" sz="1200" dirty="0">
                <a:ea typeface="Meiryo" panose="020B0604030504040204" pitchFamily="34" charset="-128"/>
                <a:cs typeface="Arial" panose="020B0604020202020204" pitchFamily="34" charset="0"/>
              </a:rPr>
              <a:t>を使った方が良いのではないでしょうか。守秘義務を徹底して、迅速にご対応いたします。</a:t>
            </a:r>
            <a:endParaRPr lang="en-US" sz="1200" dirty="0">
              <a:ea typeface="Meiryo" panose="020B060403050404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8855FE22-A4C1-4650-A872-D6E4920F1AEE}"/>
              </a:ext>
            </a:extLst>
          </p:cNvPr>
          <p:cNvSpPr/>
          <p:nvPr/>
        </p:nvSpPr>
        <p:spPr>
          <a:xfrm>
            <a:off x="451757" y="4143583"/>
            <a:ext cx="3967843" cy="45719"/>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81B549D-1619-417C-8C29-4F73463729BA}"/>
              </a:ext>
            </a:extLst>
          </p:cNvPr>
          <p:cNvSpPr txBox="1"/>
          <p:nvPr/>
        </p:nvSpPr>
        <p:spPr>
          <a:xfrm>
            <a:off x="355600" y="3962400"/>
            <a:ext cx="4521200" cy="866712"/>
          </a:xfrm>
          <a:prstGeom prst="rect">
            <a:avLst/>
          </a:prstGeom>
          <a:noFill/>
        </p:spPr>
        <p:txBody>
          <a:bodyPr wrap="square">
            <a:spAutoFit/>
          </a:bodyPr>
          <a:lstStyle/>
          <a:p>
            <a:pPr marL="0" marR="0" fontAlgn="base">
              <a:lnSpc>
                <a:spcPct val="107000"/>
              </a:lnSpc>
              <a:spcBef>
                <a:spcPts val="0"/>
              </a:spcBef>
              <a:spcAft>
                <a:spcPts val="0"/>
              </a:spcAft>
            </a:pPr>
            <a:r>
              <a:rPr lang="ja-JP" altLang="en-US" sz="1600" b="1">
                <a:solidFill>
                  <a:schemeClr val="tx2"/>
                </a:solidFill>
                <a:latin typeface="+mn-ea"/>
                <a:cs typeface="Arial" panose="020B0604020202020204" pitchFamily="34" charset="0"/>
              </a:rPr>
              <a:t>販売代理店、サプライヤー候補者とのやり取り</a:t>
            </a:r>
            <a:endParaRPr lang="en-US" sz="1600" dirty="0">
              <a:solidFill>
                <a:schemeClr val="tx2"/>
              </a:solidFill>
              <a:ea typeface="Meiryo" panose="020B0604030504040204" pitchFamily="34" charset="-128"/>
              <a:cs typeface="Arial" panose="020B0604020202020204" pitchFamily="34" charset="0"/>
            </a:endParaRPr>
          </a:p>
          <a:p>
            <a:pPr marL="0" marR="0" fontAlgn="base">
              <a:lnSpc>
                <a:spcPct val="120000"/>
              </a:lnSpc>
              <a:spcBef>
                <a:spcPts val="600"/>
              </a:spcBef>
            </a:pPr>
            <a:r>
              <a:rPr lang="ja-JP" altLang="en-US" sz="1200" dirty="0">
                <a:ea typeface="Meiryo" panose="020B0604030504040204" pitchFamily="34" charset="-128"/>
                <a:cs typeface="Arial" panose="020B0604020202020204" pitchFamily="34" charset="0"/>
              </a:rPr>
              <a:t>ベトナムでの販売代理店、サプライヤーなどを見つかるのに必要な調査、交渉をお手伝いさせていただきます。</a:t>
            </a:r>
            <a:endParaRPr lang="en-US" sz="1200" dirty="0">
              <a:ea typeface="Meiryo" panose="020B0604030504040204" pitchFamily="34" charset="-128"/>
              <a:cs typeface="Arial" panose="020B0604020202020204" pitchFamily="34" charset="0"/>
            </a:endParaRPr>
          </a:p>
        </p:txBody>
      </p:sp>
      <p:pic>
        <p:nvPicPr>
          <p:cNvPr id="19" name="Picture 18">
            <a:extLst>
              <a:ext uri="{FF2B5EF4-FFF2-40B4-BE49-F238E27FC236}">
                <a16:creationId xmlns:a16="http://schemas.microsoft.com/office/drawing/2014/main" id="{429997CD-BE9C-442E-BDA4-024E1931D8CD}"/>
              </a:ext>
            </a:extLst>
          </p:cNvPr>
          <p:cNvPicPr>
            <a:picLocks noChangeAspect="1"/>
          </p:cNvPicPr>
          <p:nvPr/>
        </p:nvPicPr>
        <p:blipFill rotWithShape="1">
          <a:blip r:embed="rId2">
            <a:extLst>
              <a:ext uri="{28A0092B-C50C-407E-A947-70E740481C1C}">
                <a14:useLocalDpi xmlns:a14="http://schemas.microsoft.com/office/drawing/2010/main" val="0"/>
              </a:ext>
            </a:extLst>
          </a:blip>
          <a:srcRect l="14484" t="3719" r="14612" b="2007"/>
          <a:stretch/>
        </p:blipFill>
        <p:spPr>
          <a:xfrm>
            <a:off x="6553200" y="990600"/>
            <a:ext cx="1453134" cy="1932091"/>
          </a:xfrm>
          <a:prstGeom prst="rect">
            <a:avLst/>
          </a:prstGeom>
        </p:spPr>
      </p:pic>
      <p:pic>
        <p:nvPicPr>
          <p:cNvPr id="21" name="Picture 20">
            <a:extLst>
              <a:ext uri="{FF2B5EF4-FFF2-40B4-BE49-F238E27FC236}">
                <a16:creationId xmlns:a16="http://schemas.microsoft.com/office/drawing/2014/main" id="{1DCF6430-A807-4D81-89D2-3D0D5254C3F0}"/>
              </a:ext>
            </a:extLst>
          </p:cNvPr>
          <p:cNvPicPr>
            <a:picLocks noChangeAspect="1"/>
          </p:cNvPicPr>
          <p:nvPr/>
        </p:nvPicPr>
        <p:blipFill rotWithShape="1">
          <a:blip r:embed="rId2">
            <a:extLst>
              <a:ext uri="{28A0092B-C50C-407E-A947-70E740481C1C}">
                <a14:useLocalDpi xmlns:a14="http://schemas.microsoft.com/office/drawing/2010/main" val="0"/>
              </a:ext>
            </a:extLst>
          </a:blip>
          <a:srcRect l="14484" t="3719" r="14612" b="2007"/>
          <a:stretch/>
        </p:blipFill>
        <p:spPr>
          <a:xfrm>
            <a:off x="5105400" y="2057400"/>
            <a:ext cx="1453134" cy="1932091"/>
          </a:xfrm>
          <a:prstGeom prst="rect">
            <a:avLst/>
          </a:prstGeom>
        </p:spPr>
      </p:pic>
      <p:pic>
        <p:nvPicPr>
          <p:cNvPr id="22" name="Picture 21">
            <a:extLst>
              <a:ext uri="{FF2B5EF4-FFF2-40B4-BE49-F238E27FC236}">
                <a16:creationId xmlns:a16="http://schemas.microsoft.com/office/drawing/2014/main" id="{20D6DF23-B455-4358-83BC-1C352174DB0F}"/>
              </a:ext>
            </a:extLst>
          </p:cNvPr>
          <p:cNvPicPr>
            <a:picLocks noChangeAspect="1"/>
          </p:cNvPicPr>
          <p:nvPr/>
        </p:nvPicPr>
        <p:blipFill rotWithShape="1">
          <a:blip r:embed="rId2">
            <a:extLst>
              <a:ext uri="{28A0092B-C50C-407E-A947-70E740481C1C}">
                <a14:useLocalDpi xmlns:a14="http://schemas.microsoft.com/office/drawing/2010/main" val="0"/>
              </a:ext>
            </a:extLst>
          </a:blip>
          <a:srcRect l="14484" t="3719" r="14612" b="2007"/>
          <a:stretch/>
        </p:blipFill>
        <p:spPr>
          <a:xfrm>
            <a:off x="7315200" y="2819400"/>
            <a:ext cx="1453134" cy="1932091"/>
          </a:xfrm>
          <a:prstGeom prst="rect">
            <a:avLst/>
          </a:prstGeom>
        </p:spPr>
      </p:pic>
      <p:sp>
        <p:nvSpPr>
          <p:cNvPr id="24" name="TextBox 23">
            <a:extLst>
              <a:ext uri="{FF2B5EF4-FFF2-40B4-BE49-F238E27FC236}">
                <a16:creationId xmlns:a16="http://schemas.microsoft.com/office/drawing/2014/main" id="{0365D14D-2E5B-494E-9812-B07B37181636}"/>
              </a:ext>
            </a:extLst>
          </p:cNvPr>
          <p:cNvSpPr txBox="1"/>
          <p:nvPr/>
        </p:nvSpPr>
        <p:spPr>
          <a:xfrm>
            <a:off x="6629400" y="1889187"/>
            <a:ext cx="1320801" cy="584775"/>
          </a:xfrm>
          <a:prstGeom prst="rect">
            <a:avLst/>
          </a:prstGeom>
          <a:noFill/>
        </p:spPr>
        <p:txBody>
          <a:bodyPr wrap="square" rtlCol="0">
            <a:spAutoFit/>
          </a:bodyPr>
          <a:lstStyle/>
          <a:p>
            <a:pPr algn="ctr"/>
            <a:r>
              <a:rPr lang="ja-JP" altLang="en-US" sz="3200" b="1" dirty="0">
                <a:solidFill>
                  <a:schemeClr val="bg1"/>
                </a:solidFill>
                <a:latin typeface="Yu Gothic" panose="020B0400000000000000" pitchFamily="34" charset="-128"/>
                <a:ea typeface="Yu Gothic" panose="020B0400000000000000" pitchFamily="34" charset="-128"/>
              </a:rPr>
              <a:t>親切</a:t>
            </a:r>
            <a:endParaRPr lang="en-US" sz="3200" b="1" dirty="0">
              <a:solidFill>
                <a:schemeClr val="bg1"/>
              </a:solidFill>
              <a:latin typeface="Yu Gothic" panose="020B0400000000000000" pitchFamily="34" charset="-128"/>
              <a:ea typeface="Yu Gothic" panose="020B0400000000000000" pitchFamily="34" charset="-128"/>
            </a:endParaRPr>
          </a:p>
        </p:txBody>
      </p:sp>
      <p:sp>
        <p:nvSpPr>
          <p:cNvPr id="26" name="TextBox 25">
            <a:extLst>
              <a:ext uri="{FF2B5EF4-FFF2-40B4-BE49-F238E27FC236}">
                <a16:creationId xmlns:a16="http://schemas.microsoft.com/office/drawing/2014/main" id="{D033F400-881F-4BDF-B3D1-18E8B8662F11}"/>
              </a:ext>
            </a:extLst>
          </p:cNvPr>
          <p:cNvSpPr txBox="1"/>
          <p:nvPr/>
        </p:nvSpPr>
        <p:spPr>
          <a:xfrm>
            <a:off x="5181600" y="2920425"/>
            <a:ext cx="1320801" cy="584775"/>
          </a:xfrm>
          <a:prstGeom prst="rect">
            <a:avLst/>
          </a:prstGeom>
          <a:noFill/>
        </p:spPr>
        <p:txBody>
          <a:bodyPr wrap="square" rtlCol="0">
            <a:spAutoFit/>
          </a:bodyPr>
          <a:lstStyle/>
          <a:p>
            <a:pPr algn="ctr"/>
            <a:r>
              <a:rPr lang="ja-JP" altLang="en-US" sz="3200" b="1" dirty="0">
                <a:solidFill>
                  <a:schemeClr val="bg1"/>
                </a:solidFill>
                <a:latin typeface="Yu Gothic" panose="020B0400000000000000" pitchFamily="34" charset="-128"/>
                <a:ea typeface="Yu Gothic" panose="020B0400000000000000" pitchFamily="34" charset="-128"/>
              </a:rPr>
              <a:t>信頼</a:t>
            </a:r>
            <a:endParaRPr lang="en-US" sz="3200" b="1" dirty="0">
              <a:solidFill>
                <a:schemeClr val="bg1"/>
              </a:solidFill>
              <a:latin typeface="Yu Gothic" panose="020B0400000000000000" pitchFamily="34" charset="-128"/>
              <a:ea typeface="Yu Gothic" panose="020B0400000000000000" pitchFamily="34" charset="-128"/>
            </a:endParaRPr>
          </a:p>
        </p:txBody>
      </p:sp>
      <p:sp>
        <p:nvSpPr>
          <p:cNvPr id="27" name="TextBox 26">
            <a:extLst>
              <a:ext uri="{FF2B5EF4-FFF2-40B4-BE49-F238E27FC236}">
                <a16:creationId xmlns:a16="http://schemas.microsoft.com/office/drawing/2014/main" id="{9FBC41CC-366B-4D9A-B451-D07B6FEB642D}"/>
              </a:ext>
            </a:extLst>
          </p:cNvPr>
          <p:cNvSpPr txBox="1"/>
          <p:nvPr/>
        </p:nvSpPr>
        <p:spPr>
          <a:xfrm>
            <a:off x="7391400" y="3733800"/>
            <a:ext cx="1320801" cy="584775"/>
          </a:xfrm>
          <a:prstGeom prst="rect">
            <a:avLst/>
          </a:prstGeom>
          <a:noFill/>
        </p:spPr>
        <p:txBody>
          <a:bodyPr wrap="square" rtlCol="0">
            <a:spAutoFit/>
          </a:bodyPr>
          <a:lstStyle/>
          <a:p>
            <a:pPr algn="ctr"/>
            <a:r>
              <a:rPr lang="ja-JP" altLang="en-US" sz="3200" b="1" dirty="0">
                <a:solidFill>
                  <a:schemeClr val="bg1"/>
                </a:solidFill>
                <a:latin typeface="Yu Gothic" panose="020B0400000000000000" pitchFamily="34" charset="-128"/>
                <a:ea typeface="Yu Gothic" panose="020B0400000000000000" pitchFamily="34" charset="-128"/>
              </a:rPr>
              <a:t>誠実</a:t>
            </a:r>
            <a:endParaRPr lang="en-US" sz="3200" b="1" dirty="0">
              <a:solidFill>
                <a:schemeClr val="bg1"/>
              </a:solidFill>
              <a:latin typeface="Yu Gothic" panose="020B0400000000000000" pitchFamily="34" charset="-128"/>
              <a:ea typeface="Yu Gothic" panose="020B0400000000000000" pitchFamily="34" charset="-128"/>
            </a:endParaRPr>
          </a:p>
        </p:txBody>
      </p:sp>
      <p:pic>
        <p:nvPicPr>
          <p:cNvPr id="4" name="Picture 3">
            <a:extLst>
              <a:ext uri="{FF2B5EF4-FFF2-40B4-BE49-F238E27FC236}">
                <a16:creationId xmlns:a16="http://schemas.microsoft.com/office/drawing/2014/main" id="{2839C902-82DD-920B-7121-02A8538E3C34}"/>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5422" t="10234" r="8598" b="18247"/>
          <a:stretch/>
        </p:blipFill>
        <p:spPr>
          <a:xfrm>
            <a:off x="7357405" y="4800600"/>
            <a:ext cx="1524000" cy="1690227"/>
          </a:xfrm>
          <a:prstGeom prst="rect">
            <a:avLst/>
          </a:prstGeom>
        </p:spPr>
      </p:pic>
      <p:sp>
        <p:nvSpPr>
          <p:cNvPr id="7" name="TextBox 6">
            <a:extLst>
              <a:ext uri="{FF2B5EF4-FFF2-40B4-BE49-F238E27FC236}">
                <a16:creationId xmlns:a16="http://schemas.microsoft.com/office/drawing/2014/main" id="{66F41FC7-6EF6-3E7A-4997-213CBE2165F5}"/>
              </a:ext>
            </a:extLst>
          </p:cNvPr>
          <p:cNvSpPr txBox="1"/>
          <p:nvPr/>
        </p:nvSpPr>
        <p:spPr>
          <a:xfrm>
            <a:off x="4953000" y="5064306"/>
            <a:ext cx="2277978" cy="1412694"/>
          </a:xfrm>
          <a:prstGeom prst="rect">
            <a:avLst/>
          </a:prstGeom>
          <a:noFill/>
        </p:spPr>
        <p:txBody>
          <a:bodyPr wrap="square">
            <a:spAutoFit/>
          </a:bodyPr>
          <a:lstStyle/>
          <a:p>
            <a:pPr marL="0" marR="0" fontAlgn="base">
              <a:lnSpc>
                <a:spcPct val="120000"/>
              </a:lnSpc>
            </a:pPr>
            <a:r>
              <a:rPr lang="en-US" sz="1200" dirty="0">
                <a:latin typeface="Meiryo" panose="020B0604030504040204" pitchFamily="34" charset="-128"/>
                <a:ea typeface="Meiryo" panose="020B0604030504040204" pitchFamily="34" charset="-128"/>
                <a:cs typeface="Arial" panose="020B0604020202020204" pitchFamily="34" charset="0"/>
              </a:rPr>
              <a:t>1999</a:t>
            </a:r>
            <a:r>
              <a:rPr lang="ja-JP" altLang="en-US" sz="1200" dirty="0">
                <a:ea typeface="Meiryo" panose="020B0604030504040204" pitchFamily="34" charset="-128"/>
                <a:cs typeface="Arial" panose="020B0604020202020204" pitchFamily="34" charset="0"/>
              </a:rPr>
              <a:t>年大阪外国語大学留学、</a:t>
            </a:r>
            <a:endParaRPr lang="vi-VN" altLang="ja-JP" sz="1200" dirty="0">
              <a:ea typeface="Meiryo" panose="020B0604030504040204" pitchFamily="34" charset="-128"/>
              <a:cs typeface="Arial" panose="020B0604020202020204" pitchFamily="34" charset="0"/>
            </a:endParaRPr>
          </a:p>
          <a:p>
            <a:pPr marL="0" marR="0" fontAlgn="base">
              <a:lnSpc>
                <a:spcPct val="120000"/>
              </a:lnSpc>
            </a:pPr>
            <a:r>
              <a:rPr lang="en-US" sz="1200" dirty="0">
                <a:latin typeface="Meiryo" panose="020B0604030504040204" pitchFamily="34" charset="-128"/>
                <a:ea typeface="Meiryo" panose="020B0604030504040204" pitchFamily="34" charset="-128"/>
                <a:cs typeface="Arial" panose="020B0604020202020204" pitchFamily="34" charset="0"/>
              </a:rPr>
              <a:t>2001</a:t>
            </a:r>
            <a:r>
              <a:rPr lang="ja-JP" altLang="en-US" sz="1200" dirty="0">
                <a:ea typeface="Meiryo" panose="020B0604030504040204" pitchFamily="34" charset="-128"/>
                <a:cs typeface="Arial" panose="020B0604020202020204" pitchFamily="34" charset="0"/>
              </a:rPr>
              <a:t>年ハノイ貿易大学卒業</a:t>
            </a:r>
            <a:endParaRPr lang="en-US" sz="1200" dirty="0">
              <a:ea typeface="Meiryo" panose="020B0604030504040204" pitchFamily="34" charset="-128"/>
              <a:cs typeface="Arial" panose="020B0604020202020204" pitchFamily="34" charset="0"/>
            </a:endParaRPr>
          </a:p>
          <a:p>
            <a:pPr marL="0" marR="0" fontAlgn="base">
              <a:lnSpc>
                <a:spcPct val="120000"/>
              </a:lnSpc>
            </a:pPr>
            <a:r>
              <a:rPr lang="en-US" sz="1200" dirty="0">
                <a:latin typeface="Meiryo" panose="020B0604030504040204" pitchFamily="34" charset="-128"/>
                <a:ea typeface="Meiryo" panose="020B0604030504040204" pitchFamily="34" charset="-128"/>
                <a:cs typeface="Arial" panose="020B0604020202020204" pitchFamily="34" charset="0"/>
              </a:rPr>
              <a:t>IT</a:t>
            </a:r>
            <a:r>
              <a:rPr lang="ja-JP" altLang="en-US" sz="1200" dirty="0">
                <a:ea typeface="Meiryo" panose="020B0604030504040204" pitchFamily="34" charset="-128"/>
                <a:cs typeface="Arial" panose="020B0604020202020204" pitchFamily="34" charset="0"/>
              </a:rPr>
              <a:t>企業</a:t>
            </a:r>
            <a:r>
              <a:rPr lang="en-US" sz="1200" dirty="0" err="1">
                <a:latin typeface="Meiryo" panose="020B0604030504040204" pitchFamily="34" charset="-128"/>
                <a:ea typeface="Meiryo" panose="020B0604030504040204" pitchFamily="34" charset="-128"/>
                <a:cs typeface="Arial" panose="020B0604020202020204" pitchFamily="34" charset="0"/>
              </a:rPr>
              <a:t>FPT</a:t>
            </a:r>
            <a:r>
              <a:rPr lang="ja-JP" altLang="en-US" sz="1200" dirty="0">
                <a:ea typeface="Meiryo" panose="020B0604030504040204" pitchFamily="34" charset="-128"/>
                <a:cs typeface="Arial" panose="020B0604020202020204" pitchFamily="34" charset="0"/>
              </a:rPr>
              <a:t>、教育訓練省国際協力局、イノアック従業員を経て</a:t>
            </a:r>
            <a:r>
              <a:rPr lang="en-US" sz="1200" dirty="0">
                <a:latin typeface="Meiryo" panose="020B0604030504040204" pitchFamily="34" charset="-128"/>
                <a:ea typeface="Meiryo" panose="020B0604030504040204" pitchFamily="34" charset="-128"/>
                <a:cs typeface="Arial" panose="020B0604020202020204" pitchFamily="34" charset="0"/>
              </a:rPr>
              <a:t>2004</a:t>
            </a:r>
            <a:r>
              <a:rPr lang="ja-JP" altLang="en-US" sz="1200" dirty="0">
                <a:ea typeface="Meiryo" panose="020B0604030504040204" pitchFamily="34" charset="-128"/>
                <a:cs typeface="Arial" panose="020B0604020202020204" pitchFamily="34" charset="0"/>
              </a:rPr>
              <a:t>年</a:t>
            </a:r>
            <a:r>
              <a:rPr lang="en-US" sz="1200" dirty="0">
                <a:latin typeface="Meiryo" panose="020B0604030504040204" pitchFamily="34" charset="-128"/>
                <a:ea typeface="Meiryo" panose="020B0604030504040204" pitchFamily="34" charset="-128"/>
                <a:cs typeface="Arial" panose="020B0604020202020204" pitchFamily="34" charset="0"/>
              </a:rPr>
              <a:t>8</a:t>
            </a:r>
            <a:r>
              <a:rPr lang="ja-JP" altLang="en-US" sz="1200" dirty="0">
                <a:ea typeface="Meiryo" panose="020B0604030504040204" pitchFamily="34" charset="-128"/>
                <a:cs typeface="Arial" panose="020B0604020202020204" pitchFamily="34" charset="0"/>
              </a:rPr>
              <a:t>月に</a:t>
            </a:r>
            <a:r>
              <a:rPr lang="en-US" sz="1200" dirty="0" err="1">
                <a:latin typeface="Meiryo" panose="020B0604030504040204" pitchFamily="34" charset="-128"/>
                <a:ea typeface="Meiryo" panose="020B0604030504040204" pitchFamily="34" charset="-128"/>
                <a:cs typeface="Arial" panose="020B0604020202020204" pitchFamily="34" charset="0"/>
              </a:rPr>
              <a:t>NIBE</a:t>
            </a:r>
            <a:r>
              <a:rPr lang="ja-JP" altLang="en-US" sz="1200" dirty="0">
                <a:ea typeface="Meiryo" panose="020B0604030504040204" pitchFamily="34" charset="-128"/>
                <a:cs typeface="Arial" panose="020B0604020202020204" pitchFamily="34" charset="0"/>
              </a:rPr>
              <a:t>を設立。</a:t>
            </a:r>
            <a:endParaRPr lang="vi-VN" altLang="ja-JP" sz="1200" dirty="0">
              <a:ea typeface="Meiryo" panose="020B0604030504040204" pitchFamily="34" charset="-128"/>
              <a:cs typeface="Arial" panose="020B0604020202020204" pitchFamily="34" charset="0"/>
            </a:endParaRPr>
          </a:p>
          <a:p>
            <a:pPr>
              <a:lnSpc>
                <a:spcPct val="120000"/>
              </a:lnSpc>
            </a:pPr>
            <a:r>
              <a:rPr lang="ja-JP" altLang="en-US" sz="1200" dirty="0">
                <a:ea typeface="Meiryo" panose="020B0604030504040204" pitchFamily="34" charset="-128"/>
                <a:cs typeface="Arial" panose="020B0604020202020204" pitchFamily="34" charset="0"/>
              </a:rPr>
              <a:t>現在、ハノイで活躍中。</a:t>
            </a:r>
            <a:endParaRPr lang="en-US" altLang="ja-JP" sz="1200" dirty="0">
              <a:ea typeface="Meiryo" panose="020B0604030504040204" pitchFamily="34" charset="-128"/>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4939" y="356742"/>
            <a:ext cx="5102861" cy="382156"/>
          </a:xfrm>
          <a:prstGeom prst="rect">
            <a:avLst/>
          </a:prstGeom>
        </p:spPr>
        <p:txBody>
          <a:bodyPr vert="horz" wrap="square" lIns="0" tIns="12700" rIns="0" bIns="0" rtlCol="0">
            <a:spAutoFit/>
          </a:bodyPr>
          <a:lstStyle/>
          <a:p>
            <a:pPr marL="12700">
              <a:lnSpc>
                <a:spcPct val="100000"/>
              </a:lnSpc>
              <a:spcBef>
                <a:spcPts val="100"/>
              </a:spcBef>
            </a:pPr>
            <a:r>
              <a:rPr lang="ja-JP" altLang="en-US" sz="2400" spc="260" dirty="0">
                <a:solidFill>
                  <a:srgbClr val="1F487C"/>
                </a:solidFill>
                <a:latin typeface="Meiryo" panose="020B0604030504040204" pitchFamily="34" charset="-128"/>
                <a:ea typeface="Meiryo" panose="020B0604030504040204" pitchFamily="34" charset="-128"/>
              </a:rPr>
              <a:t>２．</a:t>
            </a:r>
            <a:r>
              <a:rPr lang="ja-JP" altLang="en-US" sz="2400" spc="260">
                <a:solidFill>
                  <a:srgbClr val="1F487C"/>
                </a:solidFill>
                <a:latin typeface="Meiryo" panose="020B0604030504040204" pitchFamily="34" charset="-128"/>
                <a:ea typeface="Meiryo" panose="020B0604030504040204" pitchFamily="34" charset="-128"/>
              </a:rPr>
              <a:t>令和</a:t>
            </a:r>
            <a:r>
              <a:rPr lang="en-US" altLang="ja-JP" sz="2400" spc="260" dirty="0">
                <a:solidFill>
                  <a:srgbClr val="1F487C"/>
                </a:solidFill>
                <a:latin typeface="Meiryo" panose="020B0604030504040204" pitchFamily="34" charset="-128"/>
                <a:ea typeface="Meiryo" panose="020B0604030504040204" pitchFamily="34" charset="-128"/>
              </a:rPr>
              <a:t>6</a:t>
            </a:r>
            <a:r>
              <a:rPr lang="ja-JP" altLang="en-US" sz="2400" spc="260">
                <a:solidFill>
                  <a:srgbClr val="1F487C"/>
                </a:solidFill>
                <a:latin typeface="Meiryo" panose="020B0604030504040204" pitchFamily="34" charset="-128"/>
                <a:ea typeface="Meiryo" panose="020B0604030504040204" pitchFamily="34" charset="-128"/>
              </a:rPr>
              <a:t>年</a:t>
            </a:r>
            <a:r>
              <a:rPr lang="ja-JP" altLang="en-US" sz="2400" spc="260" dirty="0">
                <a:solidFill>
                  <a:srgbClr val="1F487C"/>
                </a:solidFill>
                <a:latin typeface="Meiryo" panose="020B0604030504040204" pitchFamily="34" charset="-128"/>
                <a:ea typeface="Meiryo" panose="020B0604030504040204" pitchFamily="34" charset="-128"/>
              </a:rPr>
              <a:t>度版の価格表</a:t>
            </a:r>
            <a:endParaRPr lang="ja-JP" altLang="en-US" sz="2400" dirty="0">
              <a:latin typeface="Meiryo" panose="020B0604030504040204" pitchFamily="34" charset="-128"/>
              <a:ea typeface="Meiryo" panose="020B0604030504040204" pitchFamily="34" charset="-128"/>
            </a:endParaRPr>
          </a:p>
        </p:txBody>
      </p:sp>
      <p:sp>
        <p:nvSpPr>
          <p:cNvPr id="5" name="object 5"/>
          <p:cNvSpPr txBox="1"/>
          <p:nvPr/>
        </p:nvSpPr>
        <p:spPr>
          <a:xfrm>
            <a:off x="8696579" y="6642847"/>
            <a:ext cx="147955" cy="155171"/>
          </a:xfrm>
          <a:prstGeom prst="rect">
            <a:avLst/>
          </a:prstGeom>
        </p:spPr>
        <p:txBody>
          <a:bodyPr vert="horz" wrap="square" lIns="0" tIns="1270" rIns="0" bIns="0" rtlCol="0">
            <a:spAutoFit/>
          </a:bodyPr>
          <a:lstStyle/>
          <a:p>
            <a:pPr marL="38100">
              <a:lnSpc>
                <a:spcPct val="100000"/>
              </a:lnSpc>
              <a:spcBef>
                <a:spcPts val="10"/>
              </a:spcBef>
            </a:pPr>
            <a:r>
              <a:rPr lang="vi-VN" sz="1000" dirty="0">
                <a:latin typeface="Arial"/>
                <a:cs typeface="Arial"/>
              </a:rPr>
              <a:t>2</a:t>
            </a:r>
            <a:endParaRPr sz="1000" dirty="0">
              <a:latin typeface="Arial"/>
              <a:cs typeface="Arial"/>
            </a:endParaRPr>
          </a:p>
        </p:txBody>
      </p:sp>
      <p:sp>
        <p:nvSpPr>
          <p:cNvPr id="11" name="TextBox 10">
            <a:extLst>
              <a:ext uri="{FF2B5EF4-FFF2-40B4-BE49-F238E27FC236}">
                <a16:creationId xmlns:a16="http://schemas.microsoft.com/office/drawing/2014/main" id="{AF37846B-3743-4250-B21A-D12776313A33}"/>
              </a:ext>
            </a:extLst>
          </p:cNvPr>
          <p:cNvSpPr txBox="1"/>
          <p:nvPr/>
        </p:nvSpPr>
        <p:spPr>
          <a:xfrm>
            <a:off x="5141360" y="1266819"/>
            <a:ext cx="3697840" cy="2009781"/>
          </a:xfrm>
          <a:prstGeom prst="rect">
            <a:avLst/>
          </a:prstGeom>
          <a:noFill/>
        </p:spPr>
        <p:txBody>
          <a:bodyPr wrap="square">
            <a:spAutoFit/>
          </a:bodyPr>
          <a:lstStyle/>
          <a:p>
            <a:pPr>
              <a:lnSpc>
                <a:spcPct val="120000"/>
              </a:lnSpc>
              <a:spcBef>
                <a:spcPts val="600"/>
              </a:spcBef>
            </a:pPr>
            <a:r>
              <a:rPr lang="en-US" altLang="ja-JP" sz="1200" dirty="0">
                <a:solidFill>
                  <a:schemeClr val="tx2"/>
                </a:solidFill>
                <a:ea typeface="Meiryo" panose="020B0604030504040204" pitchFamily="34" charset="-128"/>
                <a:cs typeface="Arial" panose="020B0604020202020204" pitchFamily="34" charset="0"/>
              </a:rPr>
              <a:t>※</a:t>
            </a:r>
            <a:r>
              <a:rPr lang="ja-JP" altLang="en-US" sz="1200" dirty="0">
                <a:solidFill>
                  <a:schemeClr val="tx2"/>
                </a:solidFill>
                <a:ea typeface="Meiryo" panose="020B0604030504040204" pitchFamily="34" charset="-128"/>
                <a:cs typeface="Arial" panose="020B0604020202020204" pitchFamily="34" charset="0"/>
              </a:rPr>
              <a:t>翻訳料金のお見積もりは、お問合せをいただいてから</a:t>
            </a:r>
            <a:r>
              <a:rPr lang="en-US" altLang="ja-JP" sz="1200" dirty="0">
                <a:solidFill>
                  <a:srgbClr val="FF0000"/>
                </a:solidFill>
                <a:ea typeface="Meiryo" panose="020B0604030504040204" pitchFamily="34" charset="-128"/>
                <a:cs typeface="Arial" panose="020B0604020202020204" pitchFamily="34" charset="0"/>
              </a:rPr>
              <a:t>1</a:t>
            </a:r>
            <a:r>
              <a:rPr lang="ja-JP" altLang="en-US" sz="1200" dirty="0">
                <a:solidFill>
                  <a:srgbClr val="FF0000"/>
                </a:solidFill>
                <a:ea typeface="Meiryo" panose="020B0604030504040204" pitchFamily="34" charset="-128"/>
                <a:cs typeface="Arial" panose="020B0604020202020204" pitchFamily="34" charset="0"/>
              </a:rPr>
              <a:t>時間以内</a:t>
            </a:r>
            <a:r>
              <a:rPr lang="ja-JP" altLang="en-US" sz="1200" dirty="0">
                <a:solidFill>
                  <a:schemeClr val="tx2"/>
                </a:solidFill>
                <a:ea typeface="Meiryo" panose="020B0604030504040204" pitchFamily="34" charset="-128"/>
                <a:cs typeface="Arial" panose="020B0604020202020204" pitchFamily="34" charset="0"/>
              </a:rPr>
              <a:t>に</a:t>
            </a:r>
            <a:r>
              <a:rPr lang="ja-JP" altLang="en-US" sz="1200" dirty="0">
                <a:solidFill>
                  <a:schemeClr val="tx2"/>
                </a:solidFill>
                <a:latin typeface="Meiryo" panose="020B0604030504040204" pitchFamily="34" charset="-128"/>
                <a:ea typeface="Meiryo" panose="020B0604030504040204" pitchFamily="34" charset="-128"/>
                <a:cs typeface="Arial" panose="020B0604020202020204" pitchFamily="34" charset="0"/>
              </a:rPr>
              <a:t>ご提出します。</a:t>
            </a:r>
            <a:r>
              <a:rPr lang="en-US" sz="1200" dirty="0" err="1">
                <a:solidFill>
                  <a:schemeClr val="tx2"/>
                </a:solidFill>
                <a:ea typeface="Meiryo" panose="020B0604030504040204" pitchFamily="34" charset="-128"/>
                <a:cs typeface="Arial" panose="020B0604020202020204" pitchFamily="34" charset="0"/>
                <a:hlinkClick r:id="rId3">
                  <a:extLst>
                    <a:ext uri="{A12FA001-AC4F-418D-AE19-62706E023703}">
                      <ahyp:hlinkClr xmlns:ahyp="http://schemas.microsoft.com/office/drawing/2018/hyperlinkcolor" val="tx"/>
                    </a:ext>
                  </a:extLst>
                </a:hlinkClick>
              </a:rPr>
              <a:t>home@nibe.com.vn</a:t>
            </a:r>
            <a:r>
              <a:rPr lang="ja-JP" altLang="en-US" sz="1200" dirty="0">
                <a:solidFill>
                  <a:schemeClr val="tx2"/>
                </a:solidFill>
                <a:ea typeface="Meiryo" panose="020B0604030504040204" pitchFamily="34" charset="-128"/>
                <a:cs typeface="Arial" panose="020B0604020202020204" pitchFamily="34" charset="0"/>
              </a:rPr>
              <a:t>までお気軽にお問い合わせください。</a:t>
            </a:r>
          </a:p>
          <a:p>
            <a:pPr>
              <a:lnSpc>
                <a:spcPct val="120000"/>
              </a:lnSpc>
              <a:spcBef>
                <a:spcPts val="600"/>
              </a:spcBef>
            </a:pPr>
            <a:r>
              <a:rPr lang="en-US" altLang="ja-JP" sz="1200" dirty="0">
                <a:solidFill>
                  <a:schemeClr val="tx2"/>
                </a:solidFill>
                <a:ea typeface="Meiryo" panose="020B0604030504040204" pitchFamily="34" charset="-128"/>
                <a:cs typeface="Arial" panose="020B0604020202020204" pitchFamily="34" charset="0"/>
              </a:rPr>
              <a:t>※</a:t>
            </a:r>
            <a:r>
              <a:rPr lang="ja-JP" altLang="en-US" sz="1200" dirty="0">
                <a:solidFill>
                  <a:schemeClr val="tx2"/>
                </a:solidFill>
                <a:ea typeface="Meiryo" panose="020B0604030504040204" pitchFamily="34" charset="-128"/>
                <a:cs typeface="Arial" panose="020B0604020202020204" pitchFamily="34" charset="0"/>
              </a:rPr>
              <a:t>一般資料の翻訳料金の目安をご案内します。契約書、技術書類など特殊な資料の場合は、機密保持合意書を締結し、原文を入手した後で別途お見積り申し上げます。</a:t>
            </a:r>
          </a:p>
          <a:p>
            <a:pPr>
              <a:lnSpc>
                <a:spcPct val="120000"/>
              </a:lnSpc>
              <a:spcBef>
                <a:spcPts val="600"/>
              </a:spcBef>
            </a:pPr>
            <a:r>
              <a:rPr lang="en-US" altLang="ja-JP" sz="1200" dirty="0">
                <a:solidFill>
                  <a:schemeClr val="tx2"/>
                </a:solidFill>
                <a:ea typeface="Meiryo" panose="020B0604030504040204" pitchFamily="34" charset="-128"/>
                <a:cs typeface="Arial" panose="020B0604020202020204" pitchFamily="34" charset="0"/>
              </a:rPr>
              <a:t>※</a:t>
            </a:r>
            <a:r>
              <a:rPr lang="ja-JP" altLang="en-US" sz="1200" dirty="0">
                <a:solidFill>
                  <a:schemeClr val="tx2"/>
                </a:solidFill>
                <a:ea typeface="Meiryo" panose="020B0604030504040204" pitchFamily="34" charset="-128"/>
                <a:cs typeface="Arial" panose="020B0604020202020204" pitchFamily="34" charset="0"/>
              </a:rPr>
              <a:t>これは税別の価格です。</a:t>
            </a:r>
          </a:p>
        </p:txBody>
      </p:sp>
      <p:cxnSp>
        <p:nvCxnSpPr>
          <p:cNvPr id="14" name="Straight Connector 13">
            <a:extLst>
              <a:ext uri="{FF2B5EF4-FFF2-40B4-BE49-F238E27FC236}">
                <a16:creationId xmlns:a16="http://schemas.microsoft.com/office/drawing/2014/main" id="{32B44C2F-EFE8-452E-9499-FEF8BABAF0FE}"/>
              </a:ext>
            </a:extLst>
          </p:cNvPr>
          <p:cNvCxnSpPr>
            <a:cxnSpLocks/>
          </p:cNvCxnSpPr>
          <p:nvPr/>
        </p:nvCxnSpPr>
        <p:spPr>
          <a:xfrm>
            <a:off x="228600" y="3657600"/>
            <a:ext cx="8534400" cy="0"/>
          </a:xfrm>
          <a:prstGeom prst="line">
            <a:avLst/>
          </a:prstGeom>
          <a:ln w="15875"/>
        </p:spPr>
        <p:style>
          <a:lnRef idx="1">
            <a:schemeClr val="accent1"/>
          </a:lnRef>
          <a:fillRef idx="0">
            <a:schemeClr val="accent1"/>
          </a:fillRef>
          <a:effectRef idx="0">
            <a:schemeClr val="accent1"/>
          </a:effectRef>
          <a:fontRef idx="minor">
            <a:schemeClr val="tx1"/>
          </a:fontRef>
        </p:style>
      </p:cxnSp>
      <p:graphicFrame>
        <p:nvGraphicFramePr>
          <p:cNvPr id="3" name="Table 3">
            <a:extLst>
              <a:ext uri="{FF2B5EF4-FFF2-40B4-BE49-F238E27FC236}">
                <a16:creationId xmlns:a16="http://schemas.microsoft.com/office/drawing/2014/main" id="{22A164D4-201C-4457-9B36-4698A910BAD2}"/>
              </a:ext>
            </a:extLst>
          </p:cNvPr>
          <p:cNvGraphicFramePr>
            <a:graphicFrameLocks noGrp="1"/>
          </p:cNvGraphicFramePr>
          <p:nvPr>
            <p:extLst>
              <p:ext uri="{D42A27DB-BD31-4B8C-83A1-F6EECF244321}">
                <p14:modId xmlns:p14="http://schemas.microsoft.com/office/powerpoint/2010/main" val="2976549733"/>
              </p:ext>
            </p:extLst>
          </p:nvPr>
        </p:nvGraphicFramePr>
        <p:xfrm>
          <a:off x="228600" y="990599"/>
          <a:ext cx="4881808" cy="2529840"/>
        </p:xfrm>
        <a:graphic>
          <a:graphicData uri="http://schemas.openxmlformats.org/drawingml/2006/table">
            <a:tbl>
              <a:tblPr firstRow="1" bandRow="1">
                <a:tableStyleId>{5C22544A-7EE6-4342-B048-85BDC9FD1C3A}</a:tableStyleId>
              </a:tblPr>
              <a:tblGrid>
                <a:gridCol w="2249519">
                  <a:extLst>
                    <a:ext uri="{9D8B030D-6E8A-4147-A177-3AD203B41FA5}">
                      <a16:colId xmlns:a16="http://schemas.microsoft.com/office/drawing/2014/main" val="4292067951"/>
                    </a:ext>
                  </a:extLst>
                </a:gridCol>
                <a:gridCol w="2632289">
                  <a:extLst>
                    <a:ext uri="{9D8B030D-6E8A-4147-A177-3AD203B41FA5}">
                      <a16:colId xmlns:a16="http://schemas.microsoft.com/office/drawing/2014/main" val="2771782948"/>
                    </a:ext>
                  </a:extLst>
                </a:gridCol>
              </a:tblGrid>
              <a:tr h="316230">
                <a:tc>
                  <a:txBody>
                    <a:bodyPr/>
                    <a:lstStyle/>
                    <a:p>
                      <a:pPr marL="0" marR="0" algn="ctr">
                        <a:lnSpc>
                          <a:spcPct val="107000"/>
                        </a:lnSpc>
                        <a:spcBef>
                          <a:spcPts val="0"/>
                        </a:spcBef>
                        <a:spcAft>
                          <a:spcPts val="0"/>
                        </a:spcAft>
                      </a:pPr>
                      <a:r>
                        <a:rPr lang="ja-JP" sz="1200" spc="50" dirty="0">
                          <a:solidFill>
                            <a:schemeClr val="bg1"/>
                          </a:solidFill>
                          <a:effectLst/>
                          <a:latin typeface="Meiryo" panose="020B0604030504040204" pitchFamily="34" charset="-128"/>
                          <a:ea typeface="Meiryo" panose="020B0604030504040204" pitchFamily="34" charset="-128"/>
                          <a:cs typeface="MS Gothic" panose="020B0609070205080204" pitchFamily="49" charset="-128"/>
                        </a:rPr>
                        <a:t>翻訳種別</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tc>
                  <a:txBody>
                    <a:bodyPr/>
                    <a:lstStyle/>
                    <a:p>
                      <a:pPr marL="0" marR="0" algn="ctr">
                        <a:lnSpc>
                          <a:spcPct val="107000"/>
                        </a:lnSpc>
                        <a:spcBef>
                          <a:spcPts val="0"/>
                        </a:spcBef>
                        <a:spcAft>
                          <a:spcPts val="0"/>
                        </a:spcAft>
                      </a:pPr>
                      <a:r>
                        <a:rPr lang="ja-JP" sz="1200" spc="50" dirty="0">
                          <a:solidFill>
                            <a:schemeClr val="bg1"/>
                          </a:solidFill>
                          <a:effectLst/>
                          <a:latin typeface="Meiryo" panose="020B0604030504040204" pitchFamily="34" charset="-128"/>
                          <a:ea typeface="Meiryo" panose="020B0604030504040204" pitchFamily="34" charset="-128"/>
                          <a:cs typeface="MS Gothic" panose="020B0609070205080204" pitchFamily="49" charset="-128"/>
                        </a:rPr>
                        <a:t>翻訳単価</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extLst>
                  <a:ext uri="{0D108BD9-81ED-4DB2-BD59-A6C34878D82A}">
                    <a16:rowId xmlns:a16="http://schemas.microsoft.com/office/drawing/2014/main" val="550593503"/>
                  </a:ext>
                </a:extLst>
              </a:tr>
              <a:tr h="316230">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和文越訳（日</a:t>
                      </a: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ベトナム）</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b="0" i="0" spc="50" dirty="0">
                          <a:solidFill>
                            <a:schemeClr val="dk1"/>
                          </a:solidFill>
                          <a:effectLst/>
                          <a:latin typeface="Meiryo" panose="020B0604030504040204" pitchFamily="34" charset="-128"/>
                          <a:ea typeface="Meiryo" panose="020B0604030504040204" pitchFamily="34" charset="-128"/>
                          <a:cs typeface="+mn-cs"/>
                        </a:rPr>
                        <a:t>$15</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／ページ（</a:t>
                      </a: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600</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単語）</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extLst>
                  <a:ext uri="{0D108BD9-81ED-4DB2-BD59-A6C34878D82A}">
                    <a16:rowId xmlns:a16="http://schemas.microsoft.com/office/drawing/2014/main" val="1994849576"/>
                  </a:ext>
                </a:extLst>
              </a:tr>
              <a:tr h="316230">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越文和訳（ベトナム</a:t>
                      </a: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日）</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   </a:t>
                      </a:r>
                      <a:r>
                        <a:rPr lang="vi-VN" sz="1200" b="0" i="0" spc="50" dirty="0">
                          <a:solidFill>
                            <a:schemeClr val="dk1"/>
                          </a:solidFill>
                          <a:effectLst/>
                          <a:latin typeface="Meiryo" panose="020B0604030504040204" pitchFamily="34" charset="-128"/>
                          <a:ea typeface="Meiryo" panose="020B0604030504040204" pitchFamily="34" charset="-128"/>
                          <a:cs typeface="+mn-cs"/>
                        </a:rPr>
                        <a:t>$18</a:t>
                      </a:r>
                      <a:r>
                        <a:rPr lang="ja-JP" altLang="en-US"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／ページ（</a:t>
                      </a: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350</a:t>
                      </a:r>
                      <a:r>
                        <a:rPr lang="ja-JP" altLang="en-US"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単語）</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extLst>
                  <a:ext uri="{0D108BD9-81ED-4DB2-BD59-A6C34878D82A}">
                    <a16:rowId xmlns:a16="http://schemas.microsoft.com/office/drawing/2014/main" val="3602303181"/>
                  </a:ext>
                </a:extLst>
              </a:tr>
              <a:tr h="316230">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英文和訳（英</a:t>
                      </a: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日）</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b="0" i="0" spc="50" dirty="0">
                          <a:solidFill>
                            <a:schemeClr val="dk1"/>
                          </a:solidFill>
                          <a:effectLst/>
                          <a:latin typeface="Meiryo" panose="020B0604030504040204" pitchFamily="34" charset="-128"/>
                          <a:ea typeface="Meiryo" panose="020B0604030504040204" pitchFamily="34" charset="-128"/>
                          <a:cs typeface="+mn-cs"/>
                        </a:rPr>
                        <a:t>$27</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／ページ（</a:t>
                      </a:r>
                      <a:r>
                        <a:rPr lang="vi-VN" alt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35</a:t>
                      </a: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0</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単語）</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extLst>
                  <a:ext uri="{0D108BD9-81ED-4DB2-BD59-A6C34878D82A}">
                    <a16:rowId xmlns:a16="http://schemas.microsoft.com/office/drawing/2014/main" val="572606613"/>
                  </a:ext>
                </a:extLst>
              </a:tr>
              <a:tr h="316230">
                <a:tc>
                  <a:txBody>
                    <a:bodyPr/>
                    <a:lstStyle/>
                    <a:p>
                      <a:pPr marL="0" marR="0">
                        <a:lnSpc>
                          <a:spcPct val="107000"/>
                        </a:lnSpc>
                        <a:spcBef>
                          <a:spcPts val="0"/>
                        </a:spcBef>
                        <a:spcAft>
                          <a:spcPts val="0"/>
                        </a:spcAft>
                      </a:pPr>
                      <a:r>
                        <a:rPr lang="ja-JP" sz="1200" spc="5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和文英訳（日</a:t>
                      </a:r>
                      <a:r>
                        <a:rPr lang="en-US" sz="1200" spc="5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a:t>
                      </a:r>
                      <a:r>
                        <a:rPr lang="ja-JP" sz="1200" spc="5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英）</a:t>
                      </a:r>
                      <a:endParaRPr lang="en-US" sz="120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b="0" i="0" spc="50" dirty="0">
                          <a:solidFill>
                            <a:schemeClr val="dk1"/>
                          </a:solidFill>
                          <a:effectLst/>
                          <a:latin typeface="Meiryo" panose="020B0604030504040204" pitchFamily="34" charset="-128"/>
                          <a:ea typeface="Meiryo" panose="020B0604030504040204" pitchFamily="34" charset="-128"/>
                          <a:cs typeface="+mn-cs"/>
                        </a:rPr>
                        <a:t>$27</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／ページ（</a:t>
                      </a:r>
                      <a:r>
                        <a:rPr lang="vi-VN" altLang="ja-JP"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6</a:t>
                      </a: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00</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単語）</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extLst>
                  <a:ext uri="{0D108BD9-81ED-4DB2-BD59-A6C34878D82A}">
                    <a16:rowId xmlns:a16="http://schemas.microsoft.com/office/drawing/2014/main" val="1318956003"/>
                  </a:ext>
                </a:extLst>
              </a:tr>
              <a:tr h="316230">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越文英訳（ベトナム</a:t>
                      </a: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英）</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b="0" i="0" spc="50" dirty="0">
                          <a:solidFill>
                            <a:schemeClr val="dk1"/>
                          </a:solidFill>
                          <a:effectLst/>
                          <a:latin typeface="Meiryo" panose="020B0604030504040204" pitchFamily="34" charset="-128"/>
                          <a:ea typeface="Meiryo" panose="020B0604030504040204" pitchFamily="34" charset="-128"/>
                          <a:cs typeface="+mn-cs"/>
                        </a:rPr>
                        <a:t>$11</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／ページ（</a:t>
                      </a: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350</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単語）</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extLst>
                  <a:ext uri="{0D108BD9-81ED-4DB2-BD59-A6C34878D82A}">
                    <a16:rowId xmlns:a16="http://schemas.microsoft.com/office/drawing/2014/main" val="312359132"/>
                  </a:ext>
                </a:extLst>
              </a:tr>
              <a:tr h="316230">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英文越訳（英</a:t>
                      </a: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ベトナム）</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b="0" i="0" spc="50" dirty="0">
                          <a:solidFill>
                            <a:schemeClr val="dk1"/>
                          </a:solidFill>
                          <a:effectLst/>
                          <a:latin typeface="Meiryo" panose="020B0604030504040204" pitchFamily="34" charset="-128"/>
                          <a:ea typeface="Meiryo" panose="020B0604030504040204" pitchFamily="34" charset="-128"/>
                          <a:cs typeface="+mn-cs"/>
                        </a:rPr>
                        <a:t>$10</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／ページ（</a:t>
                      </a: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350</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単語）</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extLst>
                  <a:ext uri="{0D108BD9-81ED-4DB2-BD59-A6C34878D82A}">
                    <a16:rowId xmlns:a16="http://schemas.microsoft.com/office/drawing/2014/main" val="3428125939"/>
                  </a:ext>
                </a:extLst>
              </a:tr>
              <a:tr h="316230">
                <a:tc>
                  <a:txBody>
                    <a:bodyPr/>
                    <a:lstStyle/>
                    <a:p>
                      <a:pPr marL="0" marR="0">
                        <a:lnSpc>
                          <a:spcPct val="107000"/>
                        </a:lnSpc>
                        <a:spcBef>
                          <a:spcPts val="0"/>
                        </a:spcBef>
                        <a:spcAft>
                          <a:spcPts val="0"/>
                        </a:spcAft>
                      </a:pPr>
                      <a:r>
                        <a:rPr lang="ja-JP" sz="1200" spc="5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日本人による校正</a:t>
                      </a:r>
                      <a:endParaRPr lang="en-US" sz="120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b="0" i="0" spc="50" dirty="0">
                          <a:solidFill>
                            <a:schemeClr val="dk1"/>
                          </a:solidFill>
                          <a:effectLst/>
                          <a:latin typeface="Meiryo" panose="020B0604030504040204" pitchFamily="34" charset="-128"/>
                          <a:ea typeface="Meiryo" panose="020B0604030504040204" pitchFamily="34" charset="-128"/>
                          <a:cs typeface="+mn-cs"/>
                        </a:rPr>
                        <a:t>$10</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／ページ（</a:t>
                      </a: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600</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単語）</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0" marR="0" marT="0" marB="0" anchor="ctr"/>
                </a:tc>
                <a:extLst>
                  <a:ext uri="{0D108BD9-81ED-4DB2-BD59-A6C34878D82A}">
                    <a16:rowId xmlns:a16="http://schemas.microsoft.com/office/drawing/2014/main" val="3135323780"/>
                  </a:ext>
                </a:extLst>
              </a:tr>
            </a:tbl>
          </a:graphicData>
        </a:graphic>
      </p:graphicFrame>
      <p:graphicFrame>
        <p:nvGraphicFramePr>
          <p:cNvPr id="6" name="Table 6">
            <a:extLst>
              <a:ext uri="{FF2B5EF4-FFF2-40B4-BE49-F238E27FC236}">
                <a16:creationId xmlns:a16="http://schemas.microsoft.com/office/drawing/2014/main" id="{56145179-9EDA-47F0-BEFB-EC1763772349}"/>
              </a:ext>
            </a:extLst>
          </p:cNvPr>
          <p:cNvGraphicFramePr>
            <a:graphicFrameLocks noGrp="1"/>
          </p:cNvGraphicFramePr>
          <p:nvPr>
            <p:extLst>
              <p:ext uri="{D42A27DB-BD31-4B8C-83A1-F6EECF244321}">
                <p14:modId xmlns:p14="http://schemas.microsoft.com/office/powerpoint/2010/main" val="693137316"/>
              </p:ext>
            </p:extLst>
          </p:nvPr>
        </p:nvGraphicFramePr>
        <p:xfrm>
          <a:off x="228600" y="3794760"/>
          <a:ext cx="4881809" cy="222504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507138089"/>
                    </a:ext>
                  </a:extLst>
                </a:gridCol>
                <a:gridCol w="1676400">
                  <a:extLst>
                    <a:ext uri="{9D8B030D-6E8A-4147-A177-3AD203B41FA5}">
                      <a16:colId xmlns:a16="http://schemas.microsoft.com/office/drawing/2014/main" val="1534690001"/>
                    </a:ext>
                  </a:extLst>
                </a:gridCol>
                <a:gridCol w="1066800">
                  <a:extLst>
                    <a:ext uri="{9D8B030D-6E8A-4147-A177-3AD203B41FA5}">
                      <a16:colId xmlns:a16="http://schemas.microsoft.com/office/drawing/2014/main" val="2829025483"/>
                    </a:ext>
                  </a:extLst>
                </a:gridCol>
                <a:gridCol w="1071809">
                  <a:extLst>
                    <a:ext uri="{9D8B030D-6E8A-4147-A177-3AD203B41FA5}">
                      <a16:colId xmlns:a16="http://schemas.microsoft.com/office/drawing/2014/main" val="2017165955"/>
                    </a:ext>
                  </a:extLst>
                </a:gridCol>
              </a:tblGrid>
              <a:tr h="370840">
                <a:tc>
                  <a:txBody>
                    <a:bodyPr/>
                    <a:lstStyle/>
                    <a:p>
                      <a:pPr marL="0" marR="0" algn="ctr">
                        <a:lnSpc>
                          <a:spcPct val="107000"/>
                        </a:lnSpc>
                        <a:spcBef>
                          <a:spcPts val="0"/>
                        </a:spcBef>
                        <a:spcAft>
                          <a:spcPts val="0"/>
                        </a:spcAft>
                      </a:pPr>
                      <a:r>
                        <a:rPr lang="ja-JP" altLang="en-US" sz="1200" spc="5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rPr>
                        <a:t>通訳の種類</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ja-JP" altLang="en-US" sz="1200" spc="50" dirty="0">
                          <a:solidFill>
                            <a:schemeClr val="bg1"/>
                          </a:solidFill>
                          <a:effectLst/>
                          <a:latin typeface="Meiryo" panose="020B0604030504040204" pitchFamily="34" charset="-128"/>
                          <a:ea typeface="Meiryo" panose="020B0604030504040204" pitchFamily="34" charset="-128"/>
                          <a:cs typeface="MS Gothic" panose="020B0609070205080204" pitchFamily="49" charset="-128"/>
                        </a:rPr>
                        <a:t>通訳者クラス</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ja-JP" altLang="en-US" sz="1200" spc="50" dirty="0">
                          <a:solidFill>
                            <a:schemeClr val="bg1"/>
                          </a:solidFill>
                          <a:effectLst/>
                          <a:latin typeface="Meiryo" panose="020B0604030504040204" pitchFamily="34" charset="-128"/>
                          <a:ea typeface="Meiryo" panose="020B0604030504040204" pitchFamily="34" charset="-128"/>
                          <a:cs typeface="MS Gothic" panose="020B0609070205080204" pitchFamily="49" charset="-128"/>
                        </a:rPr>
                        <a:t>終日料</a:t>
                      </a:r>
                      <a:r>
                        <a:rPr lang="ja-JP" sz="1200" spc="50" dirty="0">
                          <a:solidFill>
                            <a:schemeClr val="bg1"/>
                          </a:solidFill>
                          <a:effectLst/>
                          <a:latin typeface="Meiryo" panose="020B0604030504040204" pitchFamily="34" charset="-128"/>
                          <a:ea typeface="Meiryo" panose="020B0604030504040204" pitchFamily="34" charset="-128"/>
                          <a:cs typeface="MS Gothic" panose="020B0609070205080204" pitchFamily="49" charset="-128"/>
                        </a:rPr>
                        <a:t>金</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ja-JP" sz="1200" spc="50" dirty="0">
                          <a:solidFill>
                            <a:schemeClr val="bg1"/>
                          </a:solidFill>
                          <a:effectLst/>
                          <a:latin typeface="Meiryo" panose="020B0604030504040204" pitchFamily="34" charset="-128"/>
                          <a:ea typeface="Meiryo" panose="020B0604030504040204" pitchFamily="34" charset="-128"/>
                          <a:cs typeface="Arial" panose="020B0604020202020204" pitchFamily="34" charset="0"/>
                        </a:rPr>
                        <a:t>半日料</a:t>
                      </a:r>
                      <a:r>
                        <a:rPr lang="ja-JP" sz="1200" spc="50" dirty="0">
                          <a:solidFill>
                            <a:schemeClr val="bg1"/>
                          </a:solidFill>
                          <a:effectLst/>
                          <a:latin typeface="Meiryo" panose="020B0604030504040204" pitchFamily="34" charset="-128"/>
                          <a:ea typeface="Meiryo" panose="020B0604030504040204" pitchFamily="34" charset="-128"/>
                          <a:cs typeface="MS Gothic" panose="020B0609070205080204" pitchFamily="49" charset="-128"/>
                        </a:rPr>
                        <a:t>金</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35160102"/>
                  </a:ext>
                </a:extLst>
              </a:tr>
              <a:tr h="370840">
                <a:tc>
                  <a:txBody>
                    <a:bodyPr/>
                    <a:lstStyle/>
                    <a:p>
                      <a:pPr marL="0" marR="0">
                        <a:lnSpc>
                          <a:spcPct val="107000"/>
                        </a:lnSpc>
                        <a:spcBef>
                          <a:spcPts val="0"/>
                        </a:spcBef>
                        <a:spcAft>
                          <a:spcPts val="0"/>
                        </a:spcAft>
                      </a:pPr>
                      <a:r>
                        <a:rPr lang="ja-JP" sz="1200" spc="5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観光ガイド</a:t>
                      </a:r>
                      <a:endParaRPr lang="en-US" sz="120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一般</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通訳者</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b="0" i="0" spc="50" dirty="0">
                          <a:solidFill>
                            <a:schemeClr val="dk1"/>
                          </a:solidFill>
                          <a:effectLst/>
                          <a:latin typeface="Meiryo" panose="020B0604030504040204" pitchFamily="34" charset="-128"/>
                          <a:ea typeface="Meiryo" panose="020B0604030504040204" pitchFamily="34" charset="-128"/>
                          <a:cs typeface="+mn-cs"/>
                        </a:rPr>
                        <a:t>$110</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$70</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86529630"/>
                  </a:ext>
                </a:extLst>
              </a:tr>
              <a:tr h="370840">
                <a:tc rowSpan="3">
                  <a:txBody>
                    <a:bodyPr/>
                    <a:lstStyle/>
                    <a:p>
                      <a:pPr marL="0" marR="0">
                        <a:lnSpc>
                          <a:spcPct val="107000"/>
                        </a:lnSpc>
                        <a:spcBef>
                          <a:spcPts val="0"/>
                        </a:spcBef>
                        <a:spcAft>
                          <a:spcPts val="0"/>
                        </a:spcAft>
                      </a:pPr>
                      <a:r>
                        <a:rPr lang="ja-JP" altLang="en-US"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逐次</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通訳</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S</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クラス</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$360</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$216</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01472159"/>
                  </a:ext>
                </a:extLst>
              </a:tr>
              <a:tr h="370840">
                <a:tc vMerge="1">
                  <a:txBody>
                    <a:bodyPr/>
                    <a:lstStyle/>
                    <a:p>
                      <a:endParaRPr lang="en-US"/>
                    </a:p>
                  </a:txBody>
                  <a:tcPr/>
                </a:tc>
                <a:tc>
                  <a:txBody>
                    <a:bodyPr/>
                    <a:lstStyle/>
                    <a:p>
                      <a:pPr marL="0" marR="0">
                        <a:lnSpc>
                          <a:spcPct val="107000"/>
                        </a:lnSpc>
                        <a:spcBef>
                          <a:spcPts val="0"/>
                        </a:spcBef>
                        <a:spcAft>
                          <a:spcPts val="0"/>
                        </a:spcAft>
                      </a:pP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A</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クラス</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$2</a:t>
                      </a:r>
                      <a:r>
                        <a:rPr lang="en-US" alt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75</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$1</a:t>
                      </a:r>
                      <a:r>
                        <a:rPr lang="en-US" alt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65</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44881534"/>
                  </a:ext>
                </a:extLst>
              </a:tr>
              <a:tr h="370840">
                <a:tc vMerge="1">
                  <a:txBody>
                    <a:bodyPr/>
                    <a:lstStyle/>
                    <a:p>
                      <a:endParaRPr lang="en-US"/>
                    </a:p>
                  </a:txBody>
                  <a:tcPr/>
                </a:tc>
                <a:tc>
                  <a:txBody>
                    <a:bodyPr/>
                    <a:lstStyle/>
                    <a:p>
                      <a:pPr marL="0" marR="0">
                        <a:lnSpc>
                          <a:spcPct val="107000"/>
                        </a:lnSpc>
                        <a:spcBef>
                          <a:spcPts val="0"/>
                        </a:spcBef>
                        <a:spcAft>
                          <a:spcPts val="0"/>
                        </a:spcAft>
                      </a:pP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B</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クラス</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b="0" i="0" spc="50" dirty="0">
                          <a:solidFill>
                            <a:schemeClr val="dk1"/>
                          </a:solidFill>
                          <a:effectLst/>
                          <a:latin typeface="Meiryo" panose="020B0604030504040204" pitchFamily="34" charset="-128"/>
                          <a:ea typeface="Meiryo" panose="020B0604030504040204" pitchFamily="34" charset="-128"/>
                          <a:cs typeface="+mn-cs"/>
                        </a:rPr>
                        <a:t>$220</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vi-VN" alt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$132</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37426913"/>
                  </a:ext>
                </a:extLst>
              </a:tr>
              <a:tr h="370840">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同時通訳</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S</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クラス（</a:t>
                      </a:r>
                      <a:r>
                        <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2</a:t>
                      </a: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人組み）</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b="0" i="0" dirty="0">
                          <a:solidFill>
                            <a:schemeClr val="dk1"/>
                          </a:solidFill>
                          <a:effectLst/>
                          <a:latin typeface="Meiryo" panose="020B0604030504040204" pitchFamily="34" charset="-128"/>
                          <a:ea typeface="Meiryo" panose="020B0604030504040204" pitchFamily="34" charset="-128"/>
                          <a:cs typeface="+mn-cs"/>
                        </a:rPr>
                        <a:t>　</a:t>
                      </a:r>
                      <a:r>
                        <a:rPr lang="vi-VN" altLang="ja-JP" sz="1200" b="0" i="0" dirty="0">
                          <a:solidFill>
                            <a:schemeClr val="dk1"/>
                          </a:solidFill>
                          <a:effectLst/>
                          <a:latin typeface="Meiryo" panose="020B0604030504040204" pitchFamily="34" charset="-128"/>
                          <a:ea typeface="Meiryo" panose="020B0604030504040204" pitchFamily="34" charset="-128"/>
                          <a:cs typeface="+mn-cs"/>
                        </a:rPr>
                        <a:t>$1800</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b="0" i="0" dirty="0">
                          <a:solidFill>
                            <a:schemeClr val="dk1"/>
                          </a:solidFill>
                          <a:effectLst/>
                          <a:latin typeface="Meiryo" panose="020B0604030504040204" pitchFamily="34" charset="-128"/>
                          <a:ea typeface="Meiryo" panose="020B0604030504040204" pitchFamily="34" charset="-128"/>
                          <a:cs typeface="+mn-cs"/>
                        </a:rPr>
                        <a:t>　</a:t>
                      </a:r>
                      <a:r>
                        <a:rPr lang="vi-VN" altLang="ja-JP" sz="1200" b="0" i="0" dirty="0">
                          <a:solidFill>
                            <a:schemeClr val="dk1"/>
                          </a:solidFill>
                          <a:effectLst/>
                          <a:latin typeface="Meiryo" panose="020B0604030504040204" pitchFamily="34" charset="-128"/>
                          <a:ea typeface="Meiryo" panose="020B0604030504040204" pitchFamily="34" charset="-128"/>
                          <a:cs typeface="+mn-cs"/>
                        </a:rPr>
                        <a:t>$1080</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02280709"/>
                  </a:ext>
                </a:extLst>
              </a:tr>
            </a:tbl>
          </a:graphicData>
        </a:graphic>
      </p:graphicFrame>
      <p:sp>
        <p:nvSpPr>
          <p:cNvPr id="9" name="TextBox 8">
            <a:extLst>
              <a:ext uri="{FF2B5EF4-FFF2-40B4-BE49-F238E27FC236}">
                <a16:creationId xmlns:a16="http://schemas.microsoft.com/office/drawing/2014/main" id="{7E6CFC3C-DEDA-496C-977E-C47DE4EF3997}"/>
              </a:ext>
            </a:extLst>
          </p:cNvPr>
          <p:cNvSpPr txBox="1"/>
          <p:nvPr/>
        </p:nvSpPr>
        <p:spPr>
          <a:xfrm>
            <a:off x="5141360" y="3788420"/>
            <a:ext cx="3697840" cy="2452979"/>
          </a:xfrm>
          <a:prstGeom prst="rect">
            <a:avLst/>
          </a:prstGeom>
          <a:noFill/>
        </p:spPr>
        <p:txBody>
          <a:bodyPr wrap="square">
            <a:spAutoFit/>
          </a:bodyPr>
          <a:lstStyle/>
          <a:p>
            <a:pPr algn="just">
              <a:lnSpc>
                <a:spcPct val="120000"/>
              </a:lnSpc>
              <a:spcBef>
                <a:spcPts val="600"/>
              </a:spcBef>
            </a:pPr>
            <a:r>
              <a:rPr lang="en-US" altLang="ja-JP" sz="1200" dirty="0">
                <a:solidFill>
                  <a:schemeClr val="tx2"/>
                </a:solidFill>
                <a:ea typeface="Meiryo" panose="020B0604030504040204" pitchFamily="34" charset="-128"/>
                <a:cs typeface="Arial" panose="020B0604020202020204" pitchFamily="34" charset="0"/>
              </a:rPr>
              <a:t>※</a:t>
            </a:r>
            <a:r>
              <a:rPr lang="ja-JP" altLang="en-US" sz="1200" dirty="0">
                <a:solidFill>
                  <a:schemeClr val="tx2"/>
                </a:solidFill>
                <a:ea typeface="Meiryo" panose="020B0604030504040204" pitchFamily="34" charset="-128"/>
                <a:cs typeface="Arial" panose="020B0604020202020204" pitchFamily="34" charset="0"/>
              </a:rPr>
              <a:t>終日とは、昼休憩</a:t>
            </a:r>
            <a:r>
              <a:rPr lang="en-US" altLang="ja-JP" sz="1200" dirty="0">
                <a:solidFill>
                  <a:schemeClr val="tx2"/>
                </a:solidFill>
                <a:ea typeface="Meiryo" panose="020B0604030504040204" pitchFamily="34" charset="-128"/>
                <a:cs typeface="Arial" panose="020B0604020202020204" pitchFamily="34" charset="0"/>
              </a:rPr>
              <a:t>1</a:t>
            </a:r>
            <a:r>
              <a:rPr lang="ja-JP" altLang="en-US" sz="1200" dirty="0">
                <a:solidFill>
                  <a:schemeClr val="tx2"/>
                </a:solidFill>
                <a:ea typeface="Meiryo" panose="020B0604030504040204" pitchFamily="34" charset="-128"/>
                <a:cs typeface="Arial" panose="020B0604020202020204" pitchFamily="34" charset="0"/>
              </a:rPr>
              <a:t>時間を含めた</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8:</a:t>
            </a:r>
            <a:r>
              <a:rPr lang="vi-VN"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ja-JP" altLang="en-US" sz="1200" dirty="0">
                <a:solidFill>
                  <a:schemeClr val="tx2"/>
                </a:solidFill>
                <a:latin typeface="Meiryo" panose="020B0604030504040204" pitchFamily="34" charset="-128"/>
                <a:ea typeface="Meiryo" panose="020B0604030504040204" pitchFamily="34" charset="-128"/>
                <a:cs typeface="Arial" panose="020B0604020202020204" pitchFamily="34" charset="0"/>
              </a:rPr>
              <a:t>～</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17:</a:t>
            </a:r>
            <a:r>
              <a:rPr lang="vi-VN"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ja-JP" altLang="en-US" sz="1200" dirty="0">
                <a:solidFill>
                  <a:schemeClr val="tx2"/>
                </a:solidFill>
                <a:ea typeface="Meiryo" panose="020B0604030504040204" pitchFamily="34" charset="-128"/>
                <a:cs typeface="Arial" panose="020B0604020202020204" pitchFamily="34" charset="0"/>
              </a:rPr>
              <a:t>のことです。半日とは、</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8:</a:t>
            </a:r>
            <a:r>
              <a:rPr lang="vi-VN"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ja-JP" altLang="en-US" sz="1200" dirty="0">
                <a:solidFill>
                  <a:schemeClr val="tx2"/>
                </a:solidFill>
                <a:ea typeface="Meiryo" panose="020B0604030504040204" pitchFamily="34" charset="-128"/>
                <a:cs typeface="Arial" panose="020B0604020202020204" pitchFamily="34" charset="0"/>
              </a:rPr>
              <a:t>～</a:t>
            </a:r>
            <a:r>
              <a:rPr lang="vi-VN" altLang="ja-JP" sz="1200" dirty="0">
                <a:solidFill>
                  <a:schemeClr val="tx2"/>
                </a:solidFill>
                <a:ea typeface="Meiryo" panose="020B0604030504040204" pitchFamily="34" charset="-128"/>
                <a:cs typeface="Arial" panose="020B0604020202020204" pitchFamily="34" charset="0"/>
              </a:rPr>
              <a:t>12</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a:t>
            </a:r>
            <a:r>
              <a:rPr lang="vi-VN"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ja-JP" altLang="en-US" sz="1200" dirty="0">
                <a:solidFill>
                  <a:schemeClr val="tx2"/>
                </a:solidFill>
                <a:ea typeface="Meiryo" panose="020B0604030504040204" pitchFamily="34" charset="-128"/>
                <a:cs typeface="Arial" panose="020B0604020202020204" pitchFamily="34" charset="0"/>
              </a:rPr>
              <a:t>または</a:t>
            </a:r>
            <a:r>
              <a:rPr lang="vi-VN" altLang="ja-JP" sz="1200" dirty="0">
                <a:solidFill>
                  <a:schemeClr val="tx2"/>
                </a:solidFill>
                <a:ea typeface="Meiryo" panose="020B0604030504040204" pitchFamily="34" charset="-128"/>
                <a:cs typeface="Arial" panose="020B0604020202020204" pitchFamily="34" charset="0"/>
              </a:rPr>
              <a:t>13</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a:t>
            </a:r>
            <a:r>
              <a:rPr lang="vi-VN"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ja-JP" altLang="en-US" sz="1200" dirty="0">
                <a:solidFill>
                  <a:schemeClr val="tx2"/>
                </a:solidFill>
                <a:ea typeface="Meiryo" panose="020B0604030504040204" pitchFamily="34" charset="-128"/>
                <a:cs typeface="Arial" panose="020B0604020202020204" pitchFamily="34" charset="0"/>
              </a:rPr>
              <a:t>～</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 </a:t>
            </a:r>
            <a:r>
              <a:rPr lang="vi-VN"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17</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a:t>
            </a:r>
            <a:r>
              <a:rPr lang="vi-VN"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ja-JP" altLang="en-US" sz="1200" dirty="0">
                <a:solidFill>
                  <a:schemeClr val="tx2"/>
                </a:solidFill>
                <a:ea typeface="Meiryo" panose="020B0604030504040204" pitchFamily="34" charset="-128"/>
                <a:cs typeface="Arial" panose="020B0604020202020204" pitchFamily="34" charset="0"/>
              </a:rPr>
              <a:t>のことです。延長とは</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8:</a:t>
            </a:r>
            <a:r>
              <a:rPr lang="vi-VN"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ja-JP" altLang="en-US" sz="1200" dirty="0">
                <a:solidFill>
                  <a:schemeClr val="tx2"/>
                </a:solidFill>
                <a:ea typeface="Meiryo" panose="020B0604030504040204" pitchFamily="34" charset="-128"/>
                <a:cs typeface="Arial" panose="020B0604020202020204" pitchFamily="34" charset="0"/>
              </a:rPr>
              <a:t>の前、</a:t>
            </a:r>
            <a:r>
              <a:rPr lang="vi-VN" altLang="ja-JP" sz="1200" dirty="0">
                <a:solidFill>
                  <a:schemeClr val="tx2"/>
                </a:solidFill>
                <a:ea typeface="Meiryo" panose="020B0604030504040204" pitchFamily="34" charset="-128"/>
                <a:cs typeface="Arial" panose="020B0604020202020204" pitchFamily="34" charset="0"/>
              </a:rPr>
              <a:t>12</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a:t>
            </a:r>
            <a:r>
              <a:rPr lang="vi-VN"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ja-JP" altLang="en-US" sz="1200" dirty="0">
                <a:solidFill>
                  <a:schemeClr val="tx2"/>
                </a:solidFill>
                <a:ea typeface="Meiryo" panose="020B0604030504040204" pitchFamily="34" charset="-128"/>
                <a:cs typeface="Arial" panose="020B0604020202020204" pitchFamily="34" charset="0"/>
              </a:rPr>
              <a:t>～</a:t>
            </a:r>
            <a:r>
              <a:rPr lang="vi-VN" altLang="ja-JP" sz="1200" dirty="0">
                <a:solidFill>
                  <a:schemeClr val="tx2"/>
                </a:solidFill>
                <a:ea typeface="Meiryo" panose="020B0604030504040204" pitchFamily="34" charset="-128"/>
                <a:cs typeface="Arial" panose="020B0604020202020204" pitchFamily="34" charset="0"/>
              </a:rPr>
              <a:t>13</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a:t>
            </a:r>
            <a:r>
              <a:rPr lang="vi-VN"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ja-JP" altLang="en-US" sz="1200" dirty="0">
                <a:solidFill>
                  <a:schemeClr val="tx2"/>
                </a:solidFill>
                <a:ea typeface="Meiryo" panose="020B0604030504040204" pitchFamily="34" charset="-128"/>
                <a:cs typeface="Arial" panose="020B0604020202020204" pitchFamily="34" charset="0"/>
              </a:rPr>
              <a:t>の間、または</a:t>
            </a:r>
            <a:r>
              <a:rPr lang="vi-VN"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17</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a:t>
            </a:r>
            <a:r>
              <a:rPr lang="vi-VN"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en-US" altLang="ja-JP" sz="1200" dirty="0">
                <a:solidFill>
                  <a:schemeClr val="tx2"/>
                </a:solidFill>
                <a:latin typeface="Meiryo" panose="020B0604030504040204" pitchFamily="34" charset="-128"/>
                <a:ea typeface="Meiryo" panose="020B0604030504040204" pitchFamily="34" charset="-128"/>
                <a:cs typeface="Arial" panose="020B0604020202020204" pitchFamily="34" charset="0"/>
              </a:rPr>
              <a:t>0</a:t>
            </a:r>
            <a:r>
              <a:rPr lang="ja-JP" altLang="en-US" sz="1200" dirty="0">
                <a:solidFill>
                  <a:schemeClr val="tx2"/>
                </a:solidFill>
                <a:ea typeface="Meiryo" panose="020B0604030504040204" pitchFamily="34" charset="-128"/>
                <a:cs typeface="Arial" panose="020B0604020202020204" pitchFamily="34" charset="0"/>
              </a:rPr>
              <a:t>以降で、</a:t>
            </a:r>
            <a:r>
              <a:rPr lang="en-US" altLang="ja-JP" sz="1200" dirty="0">
                <a:solidFill>
                  <a:schemeClr val="tx2"/>
                </a:solidFill>
                <a:ea typeface="Meiryo" panose="020B0604030504040204" pitchFamily="34" charset="-128"/>
                <a:cs typeface="Arial" panose="020B0604020202020204" pitchFamily="34" charset="0"/>
              </a:rPr>
              <a:t>15</a:t>
            </a:r>
            <a:r>
              <a:rPr lang="ja-JP" altLang="en-US" sz="1200" dirty="0">
                <a:solidFill>
                  <a:schemeClr val="tx2"/>
                </a:solidFill>
                <a:ea typeface="Meiryo" panose="020B0604030504040204" pitchFamily="34" charset="-128"/>
                <a:cs typeface="Arial" panose="020B0604020202020204" pitchFamily="34" charset="0"/>
              </a:rPr>
              <a:t>分のブロックで計算されます。延長料金は勤務時間内の料金の</a:t>
            </a:r>
            <a:r>
              <a:rPr lang="en-US" altLang="ja-JP" sz="1200" dirty="0">
                <a:solidFill>
                  <a:schemeClr val="tx2"/>
                </a:solidFill>
                <a:ea typeface="Meiryo" panose="020B0604030504040204" pitchFamily="34" charset="-128"/>
                <a:cs typeface="Arial" panose="020B0604020202020204" pitchFamily="34" charset="0"/>
              </a:rPr>
              <a:t>150</a:t>
            </a:r>
            <a:r>
              <a:rPr lang="ja-JP" altLang="en-US" sz="1200" dirty="0">
                <a:solidFill>
                  <a:schemeClr val="tx2"/>
                </a:solidFill>
                <a:ea typeface="Meiryo" panose="020B0604030504040204" pitchFamily="34" charset="-128"/>
                <a:cs typeface="Arial" panose="020B0604020202020204" pitchFamily="34" charset="0"/>
              </a:rPr>
              <a:t>％です。</a:t>
            </a:r>
          </a:p>
          <a:p>
            <a:pPr algn="just">
              <a:lnSpc>
                <a:spcPct val="120000"/>
              </a:lnSpc>
              <a:spcBef>
                <a:spcPts val="600"/>
              </a:spcBef>
            </a:pPr>
            <a:r>
              <a:rPr lang="en-US" altLang="ja-JP" sz="1200" dirty="0">
                <a:solidFill>
                  <a:schemeClr val="tx2"/>
                </a:solidFill>
                <a:ea typeface="Meiryo" panose="020B0604030504040204" pitchFamily="34" charset="-128"/>
                <a:cs typeface="Arial" panose="020B0604020202020204" pitchFamily="34" charset="0"/>
              </a:rPr>
              <a:t>※</a:t>
            </a:r>
            <a:r>
              <a:rPr lang="ja-JP" altLang="en-US" sz="1200" dirty="0">
                <a:solidFill>
                  <a:schemeClr val="tx2"/>
                </a:solidFill>
                <a:ea typeface="Meiryo" panose="020B0604030504040204" pitchFamily="34" charset="-128"/>
                <a:cs typeface="Arial" panose="020B0604020202020204" pitchFamily="34" charset="0"/>
              </a:rPr>
              <a:t>宿泊を伴う業務、出張地での業務、海外在住の通訳者手配については別途料金設定がございますので詳細はお問い合わせ下さい。</a:t>
            </a:r>
          </a:p>
          <a:p>
            <a:pPr algn="just">
              <a:lnSpc>
                <a:spcPct val="120000"/>
              </a:lnSpc>
              <a:spcBef>
                <a:spcPts val="600"/>
              </a:spcBef>
            </a:pPr>
            <a:r>
              <a:rPr lang="en-US" altLang="ja-JP" sz="1200" dirty="0">
                <a:solidFill>
                  <a:schemeClr val="tx2"/>
                </a:solidFill>
                <a:ea typeface="Meiryo" panose="020B0604030504040204" pitchFamily="34" charset="-128"/>
                <a:cs typeface="Arial" panose="020B0604020202020204" pitchFamily="34" charset="0"/>
              </a:rPr>
              <a:t>※</a:t>
            </a:r>
            <a:r>
              <a:rPr lang="ja-JP" altLang="en-US" sz="1200" dirty="0">
                <a:solidFill>
                  <a:schemeClr val="tx2"/>
                </a:solidFill>
                <a:ea typeface="Meiryo" panose="020B0604030504040204" pitchFamily="34" charset="-128"/>
                <a:cs typeface="Arial" panose="020B0604020202020204" pitchFamily="34" charset="0"/>
              </a:rPr>
              <a:t>これは税別の価格です。</a:t>
            </a:r>
          </a:p>
        </p:txBody>
      </p:sp>
    </p:spTree>
    <p:extLst>
      <p:ext uri="{BB962C8B-B14F-4D97-AF65-F5344CB8AC3E}">
        <p14:creationId xmlns:p14="http://schemas.microsoft.com/office/powerpoint/2010/main" val="2748834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4939" y="356742"/>
            <a:ext cx="3123565" cy="391160"/>
          </a:xfrm>
          <a:prstGeom prst="rect">
            <a:avLst/>
          </a:prstGeom>
        </p:spPr>
        <p:txBody>
          <a:bodyPr vert="horz" wrap="square" lIns="0" tIns="12700" rIns="0" bIns="0" rtlCol="0">
            <a:spAutoFit/>
          </a:bodyPr>
          <a:lstStyle/>
          <a:p>
            <a:pPr marL="12700">
              <a:lnSpc>
                <a:spcPct val="100000"/>
              </a:lnSpc>
              <a:spcBef>
                <a:spcPts val="100"/>
              </a:spcBef>
            </a:pPr>
            <a:r>
              <a:rPr lang="ja-JP" altLang="en-US" sz="2400" spc="260" dirty="0">
                <a:solidFill>
                  <a:srgbClr val="1F487C"/>
                </a:solidFill>
                <a:latin typeface="Meiryo" panose="020B0604030504040204" pitchFamily="34" charset="-128"/>
                <a:ea typeface="Meiryo" panose="020B0604030504040204" pitchFamily="34" charset="-128"/>
              </a:rPr>
              <a:t>３．連絡先</a:t>
            </a:r>
            <a:endParaRPr sz="2400" dirty="0">
              <a:latin typeface="Meiryo" panose="020B0604030504040204" pitchFamily="34" charset="-128"/>
              <a:ea typeface="Meiryo" panose="020B0604030504040204" pitchFamily="34" charset="-128"/>
            </a:endParaRPr>
          </a:p>
        </p:txBody>
      </p:sp>
      <p:sp>
        <p:nvSpPr>
          <p:cNvPr id="5" name="object 5"/>
          <p:cNvSpPr txBox="1"/>
          <p:nvPr/>
        </p:nvSpPr>
        <p:spPr>
          <a:xfrm>
            <a:off x="8696579" y="6642847"/>
            <a:ext cx="147955" cy="168910"/>
          </a:xfrm>
          <a:prstGeom prst="rect">
            <a:avLst/>
          </a:prstGeom>
        </p:spPr>
        <p:txBody>
          <a:bodyPr vert="horz" wrap="square" lIns="0" tIns="1270" rIns="0" bIns="0" rtlCol="0">
            <a:spAutoFit/>
          </a:bodyPr>
          <a:lstStyle/>
          <a:p>
            <a:pPr marL="38100">
              <a:lnSpc>
                <a:spcPct val="100000"/>
              </a:lnSpc>
              <a:spcBef>
                <a:spcPts val="10"/>
              </a:spcBef>
            </a:pPr>
            <a:r>
              <a:rPr sz="1000" dirty="0">
                <a:latin typeface="Arial"/>
                <a:cs typeface="Arial"/>
              </a:rPr>
              <a:t>3</a:t>
            </a:r>
            <a:endParaRPr sz="1000">
              <a:latin typeface="Arial"/>
              <a:cs typeface="Arial"/>
            </a:endParaRPr>
          </a:p>
        </p:txBody>
      </p:sp>
      <p:pic>
        <p:nvPicPr>
          <p:cNvPr id="7" name="Picture 6">
            <a:extLst>
              <a:ext uri="{FF2B5EF4-FFF2-40B4-BE49-F238E27FC236}">
                <a16:creationId xmlns:a16="http://schemas.microsoft.com/office/drawing/2014/main" id="{0530F0B5-2C60-45FB-9EB5-4BF2AEA9090F}"/>
              </a:ext>
            </a:extLst>
          </p:cNvPr>
          <p:cNvPicPr>
            <a:picLocks noChangeAspect="1"/>
          </p:cNvPicPr>
          <p:nvPr/>
        </p:nvPicPr>
        <p:blipFill>
          <a:blip r:embed="rId2"/>
          <a:stretch>
            <a:fillRect/>
          </a:stretch>
        </p:blipFill>
        <p:spPr>
          <a:xfrm>
            <a:off x="228600" y="4333587"/>
            <a:ext cx="2086266" cy="2067213"/>
          </a:xfrm>
          <a:prstGeom prst="rect">
            <a:avLst/>
          </a:prstGeom>
        </p:spPr>
      </p:pic>
      <p:sp>
        <p:nvSpPr>
          <p:cNvPr id="11" name="Rectangle 3">
            <a:extLst>
              <a:ext uri="{FF2B5EF4-FFF2-40B4-BE49-F238E27FC236}">
                <a16:creationId xmlns:a16="http://schemas.microsoft.com/office/drawing/2014/main" id="{B9841916-B2FB-4F6F-9873-30F58CF54466}"/>
              </a:ext>
            </a:extLst>
          </p:cNvPr>
          <p:cNvSpPr>
            <a:spLocks noChangeArrowheads="1"/>
          </p:cNvSpPr>
          <p:nvPr/>
        </p:nvSpPr>
        <p:spPr bwMode="auto">
          <a:xfrm>
            <a:off x="2393526" y="4359662"/>
            <a:ext cx="5531273" cy="2031325"/>
          </a:xfrm>
          <a:prstGeom prst="rect">
            <a:avLst/>
          </a:prstGeom>
          <a:no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a:ln>
                  <a:noFill/>
                </a:ln>
                <a:solidFill>
                  <a:srgbClr val="1F497D"/>
                </a:solidFill>
                <a:effectLst/>
                <a:latin typeface="Meiryo UI" panose="020B0604030504040204" pitchFamily="34" charset="-128"/>
                <a:ea typeface="Meiryo UI" panose="020B0604030504040204" pitchFamily="34" charset="-128"/>
                <a:cs typeface="Arial" panose="020B0604020202020204" pitchFamily="34" charset="0"/>
              </a:rPr>
              <a:t>■■■■■■◆</a:t>
            </a:r>
            <a:r>
              <a:rPr kumimoji="0" lang="ja-JP" altLang="en-US" sz="1400" b="0" i="0" u="none" strike="noStrike" cap="none" normalizeH="0" baseline="0" dirty="0">
                <a:ln>
                  <a:noFill/>
                </a:ln>
                <a:solidFill>
                  <a:srgbClr val="1F497D"/>
                </a:solidFill>
                <a:effectLst/>
                <a:latin typeface="Meiryo UI" panose="020B0604030504040204" pitchFamily="34" charset="-128"/>
                <a:ea typeface="Meiryo UI" panose="020B0604030504040204" pitchFamily="34" charset="-128"/>
                <a:cs typeface="Arial" panose="020B0604020202020204" pitchFamily="34" charset="0"/>
              </a:rPr>
              <a:t>・・・・・・・・・・・・・・・・・・・・・・・・・・・・・・・・・・・・・・・</a:t>
            </a:r>
            <a:endParaRPr kumimoji="0" lang="ja-JP"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err="1">
                <a:ln>
                  <a:noFill/>
                </a:ln>
                <a:solidFill>
                  <a:srgbClr val="232323"/>
                </a:solidFill>
                <a:effectLst/>
                <a:latin typeface="Yu Gothic Medium" panose="020B0500000000000000" pitchFamily="34" charset="-128"/>
                <a:ea typeface="Yu Gothic Medium" panose="020B0500000000000000" pitchFamily="34" charset="-128"/>
                <a:cs typeface="Arial" panose="020B0604020202020204" pitchFamily="34" charset="0"/>
              </a:rPr>
              <a:t>NIBE</a:t>
            </a:r>
            <a:r>
              <a:rPr kumimoji="0" lang="en-US" altLang="ja-JP" sz="1400" b="0" i="0" u="none" strike="noStrike" cap="none" normalizeH="0" baseline="0" dirty="0">
                <a:ln>
                  <a:noFill/>
                </a:ln>
                <a:solidFill>
                  <a:srgbClr val="232323"/>
                </a:solidFill>
                <a:effectLst/>
                <a:latin typeface="Yu Gothic Medium" panose="020B0500000000000000" pitchFamily="34" charset="-128"/>
                <a:ea typeface="Yu Gothic Medium" panose="020B0500000000000000" pitchFamily="34" charset="-128"/>
                <a:cs typeface="Arial" panose="020B0604020202020204" pitchFamily="34" charset="0"/>
              </a:rPr>
              <a:t> COMPANY LIMITED</a:t>
            </a:r>
            <a:r>
              <a:rPr kumimoji="0" lang="ja-JP" altLang="en-US" sz="1400" b="0" i="0" u="none" strike="noStrike" cap="none" normalizeH="0" baseline="0" dirty="0">
                <a:ln>
                  <a:noFill/>
                </a:ln>
                <a:solidFill>
                  <a:srgbClr val="232323"/>
                </a:solidFill>
                <a:effectLst/>
                <a:latin typeface="Meiryo" panose="020B0604030504040204" pitchFamily="34" charset="-128"/>
                <a:ea typeface="Meiryo" panose="020B0604030504040204" pitchFamily="34" charset="-128"/>
                <a:cs typeface="Arial" panose="020B0604020202020204" pitchFamily="34" charset="0"/>
              </a:rPr>
              <a:t>　</a:t>
            </a:r>
            <a:endParaRPr kumimoji="0" lang="ja-JP"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rgbClr val="232323"/>
                </a:solidFill>
                <a:effectLst/>
                <a:latin typeface="Meiryo" panose="020B0604030504040204" pitchFamily="34" charset="-128"/>
                <a:ea typeface="Meiryo" panose="020B0604030504040204" pitchFamily="34" charset="-128"/>
                <a:cs typeface="Arial" panose="020B0604020202020204" pitchFamily="34" charset="0"/>
              </a:rPr>
              <a:t>柔軟に対応し、通訳・翻訳の質も信頼できる翻訳専門会社</a:t>
            </a:r>
            <a:endParaRPr kumimoji="0" lang="ja-JP"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a:ln>
                  <a:noFill/>
                </a:ln>
                <a:solidFill>
                  <a:srgbClr val="232323"/>
                </a:solidFill>
                <a:effectLst/>
                <a:latin typeface="Yu Gothic Medium" panose="020B0500000000000000" pitchFamily="34" charset="-128"/>
                <a:ea typeface="Yu Gothic Medium" panose="020B0500000000000000" pitchFamily="34" charset="-128"/>
                <a:cs typeface="Arial" panose="020B0604020202020204" pitchFamily="34" charset="0"/>
              </a:rPr>
              <a:t>[Tel] +84 (0)913 591 405 (</a:t>
            </a:r>
            <a:r>
              <a:rPr kumimoji="0" lang="ja-JP" altLang="en-US" sz="1400" b="0" i="0" u="none" strike="noStrike" cap="none" normalizeH="0" baseline="0" dirty="0">
                <a:ln>
                  <a:noFill/>
                </a:ln>
                <a:solidFill>
                  <a:srgbClr val="232323"/>
                </a:solidFill>
                <a:effectLst/>
                <a:latin typeface="Meiryo" panose="020B0604030504040204" pitchFamily="34" charset="-128"/>
                <a:ea typeface="Meiryo" panose="020B0604030504040204" pitchFamily="34" charset="-128"/>
                <a:cs typeface="Arial" panose="020B0604020202020204" pitchFamily="34" charset="0"/>
              </a:rPr>
              <a:t>社長のランアイン、日本語可</a:t>
            </a:r>
            <a:r>
              <a:rPr kumimoji="0" lang="en-US" altLang="ja-JP" sz="1400" b="0" i="0" u="none" strike="noStrike" cap="none" normalizeH="0" baseline="0" dirty="0">
                <a:ln>
                  <a:noFill/>
                </a:ln>
                <a:solidFill>
                  <a:srgbClr val="232323"/>
                </a:solidFill>
                <a:effectLst/>
                <a:latin typeface="Yu Gothic Medium" panose="020B0500000000000000" pitchFamily="34" charset="-128"/>
                <a:ea typeface="Yu Gothic Medium" panose="020B0500000000000000" pitchFamily="34" charset="-128"/>
                <a:cs typeface="Arial" panose="020B0604020202020204" pitchFamily="34" charset="0"/>
              </a:rPr>
              <a:t>)</a:t>
            </a:r>
            <a:endParaRPr kumimoji="0" lang="en-US" altLang="ja-JP"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a:ln>
                  <a:noFill/>
                </a:ln>
                <a:solidFill>
                  <a:srgbClr val="232323"/>
                </a:solidFill>
                <a:effectLst/>
                <a:latin typeface="Yu Gothic Medium" panose="020B0500000000000000" pitchFamily="34" charset="-128"/>
                <a:ea typeface="Yu Gothic Medium" panose="020B0500000000000000" pitchFamily="34" charset="-128"/>
                <a:cs typeface="Arial" panose="020B0604020202020204" pitchFamily="34" charset="0"/>
              </a:rPr>
              <a:t>[Tel] +84 (0)981 383 829 (</a:t>
            </a:r>
            <a:r>
              <a:rPr kumimoji="0" lang="ja-JP" altLang="en-US" sz="1400" b="0" i="0" u="none" strike="noStrike" cap="none" normalizeH="0" baseline="0" dirty="0">
                <a:ln>
                  <a:noFill/>
                </a:ln>
                <a:solidFill>
                  <a:srgbClr val="232323"/>
                </a:solidFill>
                <a:effectLst/>
                <a:latin typeface="Meiryo" panose="020B0604030504040204" pitchFamily="34" charset="-128"/>
                <a:ea typeface="Meiryo" panose="020B0604030504040204" pitchFamily="34" charset="-128"/>
                <a:cs typeface="Arial" panose="020B0604020202020204" pitchFamily="34" charset="0"/>
              </a:rPr>
              <a:t>コーディネーターの</a:t>
            </a:r>
            <a:r>
              <a:rPr lang="ja-JP" altLang="en-US" sz="1400" dirty="0">
                <a:solidFill>
                  <a:srgbClr val="232323"/>
                </a:solidFill>
                <a:latin typeface="Meiryo" panose="020B0604030504040204" pitchFamily="34" charset="-128"/>
                <a:ea typeface="Meiryo" panose="020B0604030504040204" pitchFamily="34" charset="-128"/>
                <a:cs typeface="Arial" panose="020B0604020202020204" pitchFamily="34" charset="0"/>
              </a:rPr>
              <a:t>タイン、英語</a:t>
            </a:r>
            <a:r>
              <a:rPr kumimoji="0" lang="en-US" altLang="ja-JP" sz="1400" b="0" i="0" u="none" strike="noStrike" cap="none" normalizeH="0" baseline="0" dirty="0">
                <a:ln>
                  <a:noFill/>
                </a:ln>
                <a:solidFill>
                  <a:srgbClr val="232323"/>
                </a:solidFill>
                <a:effectLst/>
                <a:latin typeface="Yu Gothic Medium" panose="020B0500000000000000" pitchFamily="34" charset="-128"/>
                <a:ea typeface="Yu Gothic Medium" panose="020B0500000000000000" pitchFamily="34" charset="-128"/>
                <a:cs typeface="Arial" panose="020B0604020202020204" pitchFamily="34" charset="0"/>
              </a:rPr>
              <a:t>)   </a:t>
            </a:r>
            <a:endParaRPr kumimoji="0" lang="en-US" altLang="ja-JP"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a:ln>
                  <a:noFill/>
                </a:ln>
                <a:solidFill>
                  <a:srgbClr val="232323"/>
                </a:solidFill>
                <a:effectLst/>
                <a:latin typeface="Yu Gothic Medium" panose="020B0500000000000000" pitchFamily="34" charset="-128"/>
                <a:ea typeface="Yu Gothic Medium" panose="020B0500000000000000" pitchFamily="34" charset="-128"/>
                <a:cs typeface="Arial" panose="020B0604020202020204" pitchFamily="34" charset="0"/>
              </a:rPr>
              <a:t>[Tel] +84 (0)24 3556 3974</a:t>
            </a:r>
            <a:endParaRPr kumimoji="0" lang="en-US" altLang="ja-JP"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a:ln>
                  <a:noFill/>
                </a:ln>
                <a:solidFill>
                  <a:srgbClr val="232323"/>
                </a:solidFill>
                <a:effectLst/>
                <a:latin typeface="Yu Gothic Medium" panose="020B0500000000000000" pitchFamily="34" charset="-128"/>
                <a:ea typeface="Yu Gothic Medium" panose="020B0500000000000000" pitchFamily="34" charset="-128"/>
                <a:cs typeface="Arial" panose="020B0604020202020204" pitchFamily="34" charset="0"/>
              </a:rPr>
              <a:t>[Website] </a:t>
            </a:r>
            <a:r>
              <a:rPr kumimoji="0" lang="en-US" altLang="ja-JP" sz="1400" b="0" i="0" u="none" strike="noStrike" cap="none" normalizeH="0" baseline="0" dirty="0">
                <a:ln>
                  <a:noFill/>
                </a:ln>
                <a:solidFill>
                  <a:srgbClr val="232323"/>
                </a:solidFill>
                <a:effectLst/>
                <a:latin typeface="Yu Gothic Medium" panose="020B0500000000000000" pitchFamily="34" charset="-128"/>
                <a:ea typeface="Yu Gothic Medium" panose="020B0500000000000000" pitchFamily="34" charset="-128"/>
                <a:cs typeface="Arial" panose="020B0604020202020204" pitchFamily="34" charset="0"/>
                <a:hlinkClick r:id="rId3"/>
              </a:rPr>
              <a:t>www.nibe.com.vn</a:t>
            </a:r>
            <a:endParaRPr kumimoji="0" lang="en-US" altLang="ja-JP" sz="1400" b="0" i="0" u="none" strike="noStrike" cap="none" normalizeH="0" baseline="0" dirty="0">
              <a:ln>
                <a:noFill/>
              </a:ln>
              <a:solidFill>
                <a:srgbClr val="232323"/>
              </a:solidFill>
              <a:effectLst/>
              <a:latin typeface="Yu Gothic Medium" panose="020B0500000000000000" pitchFamily="34" charset="-128"/>
              <a:ea typeface="Yu Gothic Medium" panose="020B0500000000000000"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a:ln>
                  <a:noFill/>
                </a:ln>
                <a:solidFill>
                  <a:srgbClr val="232323"/>
                </a:solidFill>
                <a:effectLst/>
                <a:latin typeface="Yu Gothic Medium" panose="020B0500000000000000" pitchFamily="34" charset="-128"/>
                <a:ea typeface="Yu Gothic Medium" panose="020B0500000000000000" pitchFamily="34" charset="-128"/>
              </a:rPr>
              <a:t>[Email] </a:t>
            </a:r>
            <a:r>
              <a:rPr kumimoji="0" lang="en-US" altLang="ja-JP" sz="1400" b="0" i="0" u="none" strike="noStrike" cap="none" normalizeH="0" baseline="0" dirty="0">
                <a:ln>
                  <a:noFill/>
                </a:ln>
                <a:solidFill>
                  <a:srgbClr val="232323"/>
                </a:solidFill>
                <a:effectLst/>
                <a:latin typeface="Yu Gothic Medium" panose="020B0500000000000000" pitchFamily="34" charset="-128"/>
                <a:ea typeface="Yu Gothic Medium" panose="020B0500000000000000" pitchFamily="34" charset="-128"/>
                <a:cs typeface="Calibri" panose="020F0502020204030204" pitchFamily="34" charset="0"/>
                <a:hlinkClick r:id="rId4"/>
              </a:rPr>
              <a:t>home@nibe.com.vn</a:t>
            </a:r>
            <a:r>
              <a:rPr kumimoji="0" lang="en-US" altLang="ja-JP" sz="1400" b="0"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rgbClr val="1F497D"/>
                </a:solidFill>
                <a:effectLst/>
                <a:latin typeface="Meiryo UI" panose="020B0604030504040204" pitchFamily="34" charset="-128"/>
                <a:ea typeface="Meiryo UI" panose="020B0604030504040204" pitchFamily="34" charset="-128"/>
                <a:cs typeface="Arial" panose="020B0604020202020204" pitchFamily="34" charset="0"/>
              </a:rPr>
              <a:t>・・・・・・・・・・・・・・・・・・・・・・・・・・・・・・・・・・・・・・・</a:t>
            </a:r>
            <a:r>
              <a:rPr kumimoji="0" lang="en-US" altLang="ja-JP" sz="1400" b="0" i="0" u="none" strike="noStrike" cap="none" normalizeH="0" baseline="0" dirty="0">
                <a:ln>
                  <a:noFill/>
                </a:ln>
                <a:solidFill>
                  <a:srgbClr val="1F497D"/>
                </a:solidFill>
                <a:effectLst/>
                <a:latin typeface="Meiryo UI" panose="020B0604030504040204" pitchFamily="34" charset="-128"/>
                <a:ea typeface="Meiryo UI" panose="020B0604030504040204" pitchFamily="34" charset="-128"/>
                <a:cs typeface="Arial" panose="020B0604020202020204" pitchFamily="34" charset="0"/>
              </a:rPr>
              <a:t>◆■■■■■■</a:t>
            </a:r>
            <a:endParaRPr kumimoji="0" lang="en-US" altLang="ja-JP" sz="1400" b="0" i="0" u="none" strike="noStrike" cap="none" normalizeH="0" baseline="0" dirty="0">
              <a:ln>
                <a:noFill/>
              </a:ln>
              <a:solidFill>
                <a:schemeClr val="tx1"/>
              </a:solidFill>
              <a:effectLst/>
              <a:latin typeface="Arial" panose="020B0604020202020204" pitchFamily="34" charset="0"/>
            </a:endParaRPr>
          </a:p>
        </p:txBody>
      </p:sp>
      <p:sp>
        <p:nvSpPr>
          <p:cNvPr id="13" name="TextBox 12">
            <a:extLst>
              <a:ext uri="{FF2B5EF4-FFF2-40B4-BE49-F238E27FC236}">
                <a16:creationId xmlns:a16="http://schemas.microsoft.com/office/drawing/2014/main" id="{BF08E8DB-E858-4482-AC4D-4C2E95DF21A0}"/>
              </a:ext>
            </a:extLst>
          </p:cNvPr>
          <p:cNvSpPr txBox="1"/>
          <p:nvPr/>
        </p:nvSpPr>
        <p:spPr>
          <a:xfrm>
            <a:off x="304800" y="990600"/>
            <a:ext cx="8539734" cy="646331"/>
          </a:xfrm>
          <a:prstGeom prst="rect">
            <a:avLst/>
          </a:prstGeom>
          <a:noFill/>
        </p:spPr>
        <p:txBody>
          <a:bodyPr wrap="square">
            <a:spAutoFit/>
          </a:bodyPr>
          <a:lstStyle/>
          <a:p>
            <a:pPr algn="ctr"/>
            <a:r>
              <a:rPr lang="ja-JP" sz="1800" kern="1200" dirty="0">
                <a:solidFill>
                  <a:schemeClr val="tx2"/>
                </a:solidFill>
                <a:effectLst/>
                <a:ea typeface="Meiryo" panose="020B0604030504040204" pitchFamily="34" charset="-128"/>
                <a:cs typeface="Arial" panose="020B0604020202020204" pitchFamily="34" charset="0"/>
              </a:rPr>
              <a:t>通訳・翻訳のプロフェッショナル人材による</a:t>
            </a:r>
            <a:endParaRPr lang="en-US" altLang="ja-JP" sz="1800" kern="1200" dirty="0">
              <a:solidFill>
                <a:schemeClr val="tx2"/>
              </a:solidFill>
              <a:effectLst/>
              <a:ea typeface="Meiryo" panose="020B0604030504040204" pitchFamily="34" charset="-128"/>
              <a:cs typeface="Arial" panose="020B0604020202020204" pitchFamily="34" charset="0"/>
            </a:endParaRPr>
          </a:p>
          <a:p>
            <a:pPr algn="ctr"/>
            <a:r>
              <a:rPr lang="ja-JP" sz="1800" kern="1200" dirty="0">
                <a:solidFill>
                  <a:schemeClr val="tx2"/>
                </a:solidFill>
                <a:effectLst/>
                <a:ea typeface="Meiryo" panose="020B0604030504040204" pitchFamily="34" charset="-128"/>
                <a:cs typeface="Arial" panose="020B0604020202020204" pitchFamily="34" charset="0"/>
              </a:rPr>
              <a:t>「質の高い通訳・翻訳」サービスを提供するベトナム現地法人の</a:t>
            </a:r>
            <a:r>
              <a:rPr lang="en-US" sz="1800" kern="1200" dirty="0" err="1">
                <a:solidFill>
                  <a:schemeClr val="tx2"/>
                </a:solidFill>
                <a:effectLst/>
                <a:latin typeface="Meiryo" panose="020B0604030504040204" pitchFamily="34" charset="-128"/>
                <a:cs typeface="Arial" panose="020B0604020202020204" pitchFamily="34" charset="0"/>
              </a:rPr>
              <a:t>NIBE</a:t>
            </a:r>
            <a:endParaRPr lang="en-US" dirty="0">
              <a:solidFill>
                <a:schemeClr val="tx2"/>
              </a:solidFill>
            </a:endParaRPr>
          </a:p>
        </p:txBody>
      </p:sp>
      <p:sp>
        <p:nvSpPr>
          <p:cNvPr id="17" name="TextBox 16">
            <a:extLst>
              <a:ext uri="{FF2B5EF4-FFF2-40B4-BE49-F238E27FC236}">
                <a16:creationId xmlns:a16="http://schemas.microsoft.com/office/drawing/2014/main" id="{BC235A14-C770-4BB1-8F0D-8B427271A8F9}"/>
              </a:ext>
            </a:extLst>
          </p:cNvPr>
          <p:cNvSpPr txBox="1"/>
          <p:nvPr/>
        </p:nvSpPr>
        <p:spPr>
          <a:xfrm>
            <a:off x="228600" y="2206823"/>
            <a:ext cx="1431533" cy="292388"/>
          </a:xfrm>
          <a:prstGeom prst="rect">
            <a:avLst/>
          </a:prstGeom>
          <a:noFill/>
          <a:ln>
            <a:noFill/>
          </a:ln>
        </p:spPr>
        <p:txBody>
          <a:bodyPr wrap="square" rtlCol="0">
            <a:spAutoFit/>
          </a:bodyPr>
          <a:lstStyle/>
          <a:p>
            <a:pPr algn="dist"/>
            <a:r>
              <a:rPr lang="ja-JP" altLang="en-US" sz="1300" dirty="0">
                <a:latin typeface="Meiryo" panose="020B0604030504040204" pitchFamily="34" charset="-128"/>
                <a:ea typeface="Meiryo" panose="020B0604030504040204" pitchFamily="34" charset="-128"/>
              </a:rPr>
              <a:t>会社法人等番号</a:t>
            </a:r>
            <a:endParaRPr lang="en-US" sz="1300" dirty="0">
              <a:latin typeface="Meiryo" panose="020B0604030504040204" pitchFamily="34" charset="-128"/>
              <a:ea typeface="Meiryo" panose="020B0604030504040204" pitchFamily="34" charset="-128"/>
            </a:endParaRPr>
          </a:p>
        </p:txBody>
      </p:sp>
      <p:sp>
        <p:nvSpPr>
          <p:cNvPr id="18" name="TextBox 17">
            <a:extLst>
              <a:ext uri="{FF2B5EF4-FFF2-40B4-BE49-F238E27FC236}">
                <a16:creationId xmlns:a16="http://schemas.microsoft.com/office/drawing/2014/main" id="{1106D5A4-262F-4E20-BF95-F32D07B0A421}"/>
              </a:ext>
            </a:extLst>
          </p:cNvPr>
          <p:cNvSpPr txBox="1"/>
          <p:nvPr/>
        </p:nvSpPr>
        <p:spPr>
          <a:xfrm>
            <a:off x="228600" y="2511623"/>
            <a:ext cx="1431533" cy="292388"/>
          </a:xfrm>
          <a:prstGeom prst="rect">
            <a:avLst/>
          </a:prstGeom>
          <a:noFill/>
          <a:ln>
            <a:noFill/>
          </a:ln>
        </p:spPr>
        <p:txBody>
          <a:bodyPr wrap="square" rtlCol="0">
            <a:spAutoFit/>
          </a:bodyPr>
          <a:lstStyle/>
          <a:p>
            <a:pPr algn="dist"/>
            <a:r>
              <a:rPr lang="ja-JP" altLang="en-US" sz="1300" dirty="0">
                <a:latin typeface="Meiryo" panose="020B0604030504040204" pitchFamily="34" charset="-128"/>
                <a:ea typeface="Meiryo" panose="020B0604030504040204" pitchFamily="34" charset="-128"/>
              </a:rPr>
              <a:t>資本金</a:t>
            </a:r>
            <a:endParaRPr lang="en-US" sz="1300" dirty="0">
              <a:latin typeface="Meiryo" panose="020B0604030504040204" pitchFamily="34" charset="-128"/>
              <a:ea typeface="Meiryo" panose="020B0604030504040204" pitchFamily="34" charset="-128"/>
            </a:endParaRPr>
          </a:p>
        </p:txBody>
      </p:sp>
      <p:sp>
        <p:nvSpPr>
          <p:cNvPr id="19" name="TextBox 18">
            <a:extLst>
              <a:ext uri="{FF2B5EF4-FFF2-40B4-BE49-F238E27FC236}">
                <a16:creationId xmlns:a16="http://schemas.microsoft.com/office/drawing/2014/main" id="{633699EF-F6C0-44E5-AC19-D00C263891A6}"/>
              </a:ext>
            </a:extLst>
          </p:cNvPr>
          <p:cNvSpPr txBox="1"/>
          <p:nvPr/>
        </p:nvSpPr>
        <p:spPr>
          <a:xfrm>
            <a:off x="228600" y="2816423"/>
            <a:ext cx="1431533" cy="292388"/>
          </a:xfrm>
          <a:prstGeom prst="rect">
            <a:avLst/>
          </a:prstGeom>
          <a:noFill/>
          <a:ln>
            <a:noFill/>
          </a:ln>
        </p:spPr>
        <p:txBody>
          <a:bodyPr wrap="square" rtlCol="0">
            <a:spAutoFit/>
          </a:bodyPr>
          <a:lstStyle/>
          <a:p>
            <a:pPr algn="dist"/>
            <a:r>
              <a:rPr lang="ja-JP" altLang="en-US" sz="1300" dirty="0">
                <a:latin typeface="Meiryo" panose="020B0604030504040204" pitchFamily="34" charset="-128"/>
                <a:ea typeface="Meiryo" panose="020B0604030504040204" pitchFamily="34" charset="-128"/>
              </a:rPr>
              <a:t>代表取締役社長</a:t>
            </a:r>
            <a:endParaRPr lang="en-US" sz="1300" dirty="0">
              <a:latin typeface="Meiryo" panose="020B0604030504040204" pitchFamily="34" charset="-128"/>
              <a:ea typeface="Meiryo" panose="020B0604030504040204" pitchFamily="34" charset="-128"/>
            </a:endParaRPr>
          </a:p>
        </p:txBody>
      </p:sp>
      <p:sp>
        <p:nvSpPr>
          <p:cNvPr id="20" name="TextBox 19">
            <a:extLst>
              <a:ext uri="{FF2B5EF4-FFF2-40B4-BE49-F238E27FC236}">
                <a16:creationId xmlns:a16="http://schemas.microsoft.com/office/drawing/2014/main" id="{5C9429B0-EF96-4AAA-8CE6-59AF49028664}"/>
              </a:ext>
            </a:extLst>
          </p:cNvPr>
          <p:cNvSpPr txBox="1"/>
          <p:nvPr/>
        </p:nvSpPr>
        <p:spPr>
          <a:xfrm>
            <a:off x="228600" y="1898227"/>
            <a:ext cx="1431533" cy="292388"/>
          </a:xfrm>
          <a:prstGeom prst="rect">
            <a:avLst/>
          </a:prstGeom>
          <a:noFill/>
          <a:ln>
            <a:noFill/>
          </a:ln>
        </p:spPr>
        <p:txBody>
          <a:bodyPr wrap="square" rtlCol="0">
            <a:spAutoFit/>
          </a:bodyPr>
          <a:lstStyle/>
          <a:p>
            <a:pPr algn="dist"/>
            <a:r>
              <a:rPr lang="ja-JP" altLang="en-US" sz="1300" dirty="0">
                <a:latin typeface="Meiryo" panose="020B0604030504040204" pitchFamily="34" charset="-128"/>
                <a:ea typeface="Meiryo" panose="020B0604030504040204" pitchFamily="34" charset="-128"/>
              </a:rPr>
              <a:t>商号</a:t>
            </a:r>
            <a:endParaRPr lang="en-US" sz="1300" dirty="0">
              <a:latin typeface="Meiryo" panose="020B0604030504040204" pitchFamily="34" charset="-128"/>
              <a:ea typeface="Meiryo" panose="020B0604030504040204" pitchFamily="34" charset="-128"/>
            </a:endParaRPr>
          </a:p>
        </p:txBody>
      </p:sp>
      <p:sp>
        <p:nvSpPr>
          <p:cNvPr id="21" name="TextBox 20">
            <a:extLst>
              <a:ext uri="{FF2B5EF4-FFF2-40B4-BE49-F238E27FC236}">
                <a16:creationId xmlns:a16="http://schemas.microsoft.com/office/drawing/2014/main" id="{BA52D17B-903B-4751-A7CB-F99EC923E90D}"/>
              </a:ext>
            </a:extLst>
          </p:cNvPr>
          <p:cNvSpPr txBox="1"/>
          <p:nvPr/>
        </p:nvSpPr>
        <p:spPr>
          <a:xfrm>
            <a:off x="228600" y="3121223"/>
            <a:ext cx="1431533" cy="292388"/>
          </a:xfrm>
          <a:prstGeom prst="rect">
            <a:avLst/>
          </a:prstGeom>
          <a:noFill/>
          <a:ln>
            <a:noFill/>
          </a:ln>
        </p:spPr>
        <p:txBody>
          <a:bodyPr wrap="square" rtlCol="0">
            <a:spAutoFit/>
          </a:bodyPr>
          <a:lstStyle/>
          <a:p>
            <a:pPr algn="dist"/>
            <a:r>
              <a:rPr lang="ja-JP" altLang="en-US" sz="1300" dirty="0">
                <a:latin typeface="Meiryo" panose="020B0604030504040204" pitchFamily="34" charset="-128"/>
                <a:ea typeface="Meiryo" panose="020B0604030504040204" pitchFamily="34" charset="-128"/>
              </a:rPr>
              <a:t>本社</a:t>
            </a:r>
            <a:endParaRPr lang="en-US" sz="1300" dirty="0">
              <a:latin typeface="Meiryo" panose="020B0604030504040204" pitchFamily="34" charset="-128"/>
              <a:ea typeface="Meiryo" panose="020B0604030504040204" pitchFamily="34" charset="-128"/>
            </a:endParaRPr>
          </a:p>
        </p:txBody>
      </p:sp>
      <p:sp>
        <p:nvSpPr>
          <p:cNvPr id="22" name="TextBox 21">
            <a:extLst>
              <a:ext uri="{FF2B5EF4-FFF2-40B4-BE49-F238E27FC236}">
                <a16:creationId xmlns:a16="http://schemas.microsoft.com/office/drawing/2014/main" id="{AE4AD432-BC04-455C-9BC7-8210601A634D}"/>
              </a:ext>
            </a:extLst>
          </p:cNvPr>
          <p:cNvSpPr txBox="1"/>
          <p:nvPr/>
        </p:nvSpPr>
        <p:spPr>
          <a:xfrm>
            <a:off x="228600" y="3426023"/>
            <a:ext cx="1431533" cy="292388"/>
          </a:xfrm>
          <a:prstGeom prst="rect">
            <a:avLst/>
          </a:prstGeom>
          <a:noFill/>
          <a:ln>
            <a:noFill/>
          </a:ln>
        </p:spPr>
        <p:txBody>
          <a:bodyPr wrap="square" rtlCol="0">
            <a:spAutoFit/>
          </a:bodyPr>
          <a:lstStyle/>
          <a:p>
            <a:pPr algn="dist"/>
            <a:r>
              <a:rPr lang="ja-JP" altLang="en-US" sz="1300" dirty="0">
                <a:latin typeface="Meiryo" panose="020B0604030504040204" pitchFamily="34" charset="-128"/>
                <a:ea typeface="Meiryo" panose="020B0604030504040204" pitchFamily="34" charset="-128"/>
              </a:rPr>
              <a:t>事務所</a:t>
            </a:r>
            <a:endParaRPr lang="en-US" sz="1300" dirty="0">
              <a:latin typeface="Meiryo" panose="020B0604030504040204" pitchFamily="34" charset="-128"/>
              <a:ea typeface="Meiryo" panose="020B0604030504040204" pitchFamily="34" charset="-128"/>
            </a:endParaRPr>
          </a:p>
        </p:txBody>
      </p:sp>
      <p:sp>
        <p:nvSpPr>
          <p:cNvPr id="23" name="TextBox 22">
            <a:extLst>
              <a:ext uri="{FF2B5EF4-FFF2-40B4-BE49-F238E27FC236}">
                <a16:creationId xmlns:a16="http://schemas.microsoft.com/office/drawing/2014/main" id="{A32F72D1-91DA-4C32-BB6F-B7C55C3EE9BE}"/>
              </a:ext>
            </a:extLst>
          </p:cNvPr>
          <p:cNvSpPr txBox="1"/>
          <p:nvPr/>
        </p:nvSpPr>
        <p:spPr>
          <a:xfrm>
            <a:off x="228600" y="3730823"/>
            <a:ext cx="1431533" cy="292388"/>
          </a:xfrm>
          <a:prstGeom prst="rect">
            <a:avLst/>
          </a:prstGeom>
          <a:noFill/>
          <a:ln>
            <a:noFill/>
          </a:ln>
        </p:spPr>
        <p:txBody>
          <a:bodyPr wrap="square" rtlCol="0">
            <a:spAutoFit/>
          </a:bodyPr>
          <a:lstStyle/>
          <a:p>
            <a:pPr algn="dist"/>
            <a:r>
              <a:rPr lang="ja-JP" altLang="en-US" sz="1300" dirty="0">
                <a:latin typeface="Meiryo" panose="020B0604030504040204" pitchFamily="34" charset="-128"/>
                <a:ea typeface="Meiryo" panose="020B0604030504040204" pitchFamily="34" charset="-128"/>
              </a:rPr>
              <a:t>事業内容</a:t>
            </a:r>
            <a:endParaRPr lang="en-US" sz="1300" dirty="0">
              <a:latin typeface="Meiryo" panose="020B0604030504040204" pitchFamily="34" charset="-128"/>
              <a:ea typeface="Meiryo" panose="020B0604030504040204" pitchFamily="34" charset="-128"/>
            </a:endParaRPr>
          </a:p>
        </p:txBody>
      </p:sp>
      <p:sp>
        <p:nvSpPr>
          <p:cNvPr id="24" name="TextBox 23">
            <a:extLst>
              <a:ext uri="{FF2B5EF4-FFF2-40B4-BE49-F238E27FC236}">
                <a16:creationId xmlns:a16="http://schemas.microsoft.com/office/drawing/2014/main" id="{AF543FA8-6290-4C8E-8559-96B142CC0D34}"/>
              </a:ext>
            </a:extLst>
          </p:cNvPr>
          <p:cNvSpPr txBox="1"/>
          <p:nvPr/>
        </p:nvSpPr>
        <p:spPr>
          <a:xfrm>
            <a:off x="1904999" y="2206823"/>
            <a:ext cx="4529093" cy="292388"/>
          </a:xfrm>
          <a:prstGeom prst="rect">
            <a:avLst/>
          </a:prstGeom>
          <a:noFill/>
          <a:ln>
            <a:noFill/>
          </a:ln>
        </p:spPr>
        <p:txBody>
          <a:bodyPr wrap="square" rtlCol="0">
            <a:spAutoFit/>
          </a:bodyPr>
          <a:lstStyle/>
          <a:p>
            <a:r>
              <a:rPr lang="ja-JP" altLang="en-US" sz="1300" dirty="0">
                <a:latin typeface="Meiryo" panose="020B0604030504040204" pitchFamily="34" charset="-128"/>
                <a:ea typeface="Meiryo" panose="020B0604030504040204" pitchFamily="34" charset="-128"/>
              </a:rPr>
              <a:t>０１０１５５０１８３</a:t>
            </a:r>
            <a:endParaRPr lang="en-US" sz="1300" dirty="0">
              <a:latin typeface="Meiryo" panose="020B0604030504040204" pitchFamily="34" charset="-128"/>
              <a:ea typeface="Meiryo" panose="020B0604030504040204" pitchFamily="34" charset="-128"/>
            </a:endParaRPr>
          </a:p>
        </p:txBody>
      </p:sp>
      <p:sp>
        <p:nvSpPr>
          <p:cNvPr id="25" name="TextBox 24">
            <a:extLst>
              <a:ext uri="{FF2B5EF4-FFF2-40B4-BE49-F238E27FC236}">
                <a16:creationId xmlns:a16="http://schemas.microsoft.com/office/drawing/2014/main" id="{1EB3384F-EBD2-46EE-9527-92DC157D1D70}"/>
              </a:ext>
            </a:extLst>
          </p:cNvPr>
          <p:cNvSpPr txBox="1"/>
          <p:nvPr/>
        </p:nvSpPr>
        <p:spPr>
          <a:xfrm>
            <a:off x="1904999" y="2511623"/>
            <a:ext cx="4529093" cy="292388"/>
          </a:xfrm>
          <a:prstGeom prst="rect">
            <a:avLst/>
          </a:prstGeom>
          <a:noFill/>
          <a:ln>
            <a:noFill/>
          </a:ln>
        </p:spPr>
        <p:txBody>
          <a:bodyPr wrap="square" rtlCol="0">
            <a:spAutoFit/>
          </a:bodyPr>
          <a:lstStyle/>
          <a:p>
            <a:r>
              <a:rPr lang="ja-JP" altLang="en-US" sz="1300" dirty="0">
                <a:latin typeface="Meiryo" panose="020B0604030504040204" pitchFamily="34" charset="-128"/>
                <a:ea typeface="Meiryo" panose="020B0604030504040204" pitchFamily="34" charset="-128"/>
              </a:rPr>
              <a:t>５０億</a:t>
            </a:r>
            <a:r>
              <a:rPr lang="en-US" altLang="ja-JP" sz="1300" dirty="0">
                <a:latin typeface="Meiryo" panose="020B0604030504040204" pitchFamily="34" charset="-128"/>
                <a:ea typeface="Meiryo" panose="020B0604030504040204" pitchFamily="34" charset="-128"/>
              </a:rPr>
              <a:t>VND</a:t>
            </a:r>
            <a:endParaRPr lang="en-US" sz="1300" dirty="0">
              <a:latin typeface="Meiryo" panose="020B0604030504040204" pitchFamily="34" charset="-128"/>
              <a:ea typeface="Meiryo" panose="020B0604030504040204" pitchFamily="34" charset="-128"/>
            </a:endParaRPr>
          </a:p>
        </p:txBody>
      </p:sp>
      <p:sp>
        <p:nvSpPr>
          <p:cNvPr id="26" name="TextBox 25">
            <a:extLst>
              <a:ext uri="{FF2B5EF4-FFF2-40B4-BE49-F238E27FC236}">
                <a16:creationId xmlns:a16="http://schemas.microsoft.com/office/drawing/2014/main" id="{91A44940-19BF-45AA-8DFB-31F62919AA31}"/>
              </a:ext>
            </a:extLst>
          </p:cNvPr>
          <p:cNvSpPr txBox="1"/>
          <p:nvPr/>
        </p:nvSpPr>
        <p:spPr>
          <a:xfrm>
            <a:off x="1904999" y="2816423"/>
            <a:ext cx="4529093" cy="292388"/>
          </a:xfrm>
          <a:prstGeom prst="rect">
            <a:avLst/>
          </a:prstGeom>
          <a:noFill/>
          <a:ln>
            <a:noFill/>
          </a:ln>
        </p:spPr>
        <p:txBody>
          <a:bodyPr wrap="square" rtlCol="0">
            <a:spAutoFit/>
          </a:bodyPr>
          <a:lstStyle/>
          <a:p>
            <a:r>
              <a:rPr lang="en-US" altLang="ja-JP" sz="1300" dirty="0">
                <a:latin typeface="Meiryo" panose="020B0604030504040204" pitchFamily="34" charset="-128"/>
                <a:ea typeface="Meiryo" panose="020B0604030504040204" pitchFamily="34" charset="-128"/>
              </a:rPr>
              <a:t>Tran Thi LAN</a:t>
            </a:r>
            <a:r>
              <a:rPr lang="ja-JP" altLang="en-US" sz="1300" dirty="0">
                <a:latin typeface="Meiryo" panose="020B0604030504040204" pitchFamily="34" charset="-128"/>
                <a:ea typeface="Meiryo" panose="020B0604030504040204" pitchFamily="34" charset="-128"/>
              </a:rPr>
              <a:t> </a:t>
            </a:r>
            <a:r>
              <a:rPr lang="en-US" altLang="ja-JP" sz="1300" dirty="0">
                <a:latin typeface="Meiryo" panose="020B0604030504040204" pitchFamily="34" charset="-128"/>
                <a:ea typeface="Meiryo" panose="020B0604030504040204" pitchFamily="34" charset="-128"/>
              </a:rPr>
              <a:t>ANH</a:t>
            </a:r>
            <a:endParaRPr lang="en-US" sz="1300" dirty="0">
              <a:latin typeface="Meiryo" panose="020B0604030504040204" pitchFamily="34" charset="-128"/>
              <a:ea typeface="Meiryo" panose="020B0604030504040204" pitchFamily="34" charset="-128"/>
            </a:endParaRPr>
          </a:p>
        </p:txBody>
      </p:sp>
      <p:sp>
        <p:nvSpPr>
          <p:cNvPr id="27" name="TextBox 26">
            <a:extLst>
              <a:ext uri="{FF2B5EF4-FFF2-40B4-BE49-F238E27FC236}">
                <a16:creationId xmlns:a16="http://schemas.microsoft.com/office/drawing/2014/main" id="{AB314777-4431-4EBE-BF6B-E251060C82D2}"/>
              </a:ext>
            </a:extLst>
          </p:cNvPr>
          <p:cNvSpPr txBox="1"/>
          <p:nvPr/>
        </p:nvSpPr>
        <p:spPr>
          <a:xfrm>
            <a:off x="1904999" y="1898227"/>
            <a:ext cx="4529093" cy="292388"/>
          </a:xfrm>
          <a:prstGeom prst="rect">
            <a:avLst/>
          </a:prstGeom>
          <a:noFill/>
          <a:ln>
            <a:noFill/>
          </a:ln>
        </p:spPr>
        <p:txBody>
          <a:bodyPr wrap="square" rtlCol="0">
            <a:spAutoFit/>
          </a:bodyPr>
          <a:lstStyle/>
          <a:p>
            <a:r>
              <a:rPr lang="en-US" sz="1300" dirty="0" err="1">
                <a:latin typeface="Meiryo" panose="020B0604030504040204" pitchFamily="34" charset="-128"/>
                <a:ea typeface="Meiryo" panose="020B0604030504040204" pitchFamily="34" charset="-128"/>
              </a:rPr>
              <a:t>NIBE</a:t>
            </a:r>
            <a:r>
              <a:rPr lang="en-US" sz="1300" dirty="0">
                <a:latin typeface="Meiryo" panose="020B0604030504040204" pitchFamily="34" charset="-128"/>
                <a:ea typeface="Meiryo" panose="020B0604030504040204" pitchFamily="34" charset="-128"/>
              </a:rPr>
              <a:t> COMPANY LIMITED</a:t>
            </a:r>
          </a:p>
        </p:txBody>
      </p:sp>
      <p:sp>
        <p:nvSpPr>
          <p:cNvPr id="28" name="TextBox 27">
            <a:extLst>
              <a:ext uri="{FF2B5EF4-FFF2-40B4-BE49-F238E27FC236}">
                <a16:creationId xmlns:a16="http://schemas.microsoft.com/office/drawing/2014/main" id="{B0F0FFE2-46C9-4BEE-988E-07B141A68C03}"/>
              </a:ext>
            </a:extLst>
          </p:cNvPr>
          <p:cNvSpPr txBox="1"/>
          <p:nvPr/>
        </p:nvSpPr>
        <p:spPr>
          <a:xfrm>
            <a:off x="1904999" y="3121223"/>
            <a:ext cx="4529093" cy="292388"/>
          </a:xfrm>
          <a:prstGeom prst="rect">
            <a:avLst/>
          </a:prstGeom>
          <a:noFill/>
          <a:ln>
            <a:noFill/>
          </a:ln>
        </p:spPr>
        <p:txBody>
          <a:bodyPr wrap="square" rtlCol="0">
            <a:spAutoFit/>
          </a:bodyPr>
          <a:lstStyle/>
          <a:p>
            <a:r>
              <a:rPr lang="en-US" sz="1300" dirty="0">
                <a:latin typeface="Meiryo" panose="020B0604030504040204" pitchFamily="34" charset="-128"/>
                <a:ea typeface="Meiryo" panose="020B0604030504040204" pitchFamily="34" charset="-128"/>
              </a:rPr>
              <a:t>17 Lane 189/29 </a:t>
            </a:r>
            <a:r>
              <a:rPr lang="en-US" sz="1300" dirty="0" err="1">
                <a:latin typeface="Meiryo" panose="020B0604030504040204" pitchFamily="34" charset="-128"/>
                <a:ea typeface="Meiryo" panose="020B0604030504040204" pitchFamily="34" charset="-128"/>
              </a:rPr>
              <a:t>Giang</a:t>
            </a:r>
            <a:r>
              <a:rPr lang="en-US" sz="1300" dirty="0">
                <a:latin typeface="Meiryo" panose="020B0604030504040204" pitchFamily="34" charset="-128"/>
                <a:ea typeface="Meiryo" panose="020B0604030504040204" pitchFamily="34" charset="-128"/>
              </a:rPr>
              <a:t> Vo, Dong Da, Hanoi, Vietnam</a:t>
            </a:r>
          </a:p>
        </p:txBody>
      </p:sp>
      <p:sp>
        <p:nvSpPr>
          <p:cNvPr id="29" name="TextBox 28">
            <a:extLst>
              <a:ext uri="{FF2B5EF4-FFF2-40B4-BE49-F238E27FC236}">
                <a16:creationId xmlns:a16="http://schemas.microsoft.com/office/drawing/2014/main" id="{B95F1323-0532-4B84-9481-71389B83986A}"/>
              </a:ext>
            </a:extLst>
          </p:cNvPr>
          <p:cNvSpPr txBox="1"/>
          <p:nvPr/>
        </p:nvSpPr>
        <p:spPr>
          <a:xfrm>
            <a:off x="1904999" y="3426023"/>
            <a:ext cx="4529093" cy="292388"/>
          </a:xfrm>
          <a:prstGeom prst="rect">
            <a:avLst/>
          </a:prstGeom>
          <a:noFill/>
          <a:ln>
            <a:noFill/>
          </a:ln>
        </p:spPr>
        <p:txBody>
          <a:bodyPr wrap="square" rtlCol="0">
            <a:spAutoFit/>
          </a:bodyPr>
          <a:lstStyle/>
          <a:p>
            <a:r>
              <a:rPr lang="vi-VN" sz="1300" dirty="0">
                <a:latin typeface="Meiryo" panose="020B0604030504040204" pitchFamily="34" charset="-128"/>
                <a:ea typeface="Meiryo" panose="020B0604030504040204" pitchFamily="34" charset="-128"/>
              </a:rPr>
              <a:t>9th Fl., </a:t>
            </a:r>
            <a:r>
              <a:rPr lang="vi-VN" altLang="ja-JP" sz="1300" dirty="0">
                <a:latin typeface="Meiryo" panose="020B0604030504040204" pitchFamily="34" charset="-128"/>
                <a:ea typeface="Meiryo" panose="020B0604030504040204" pitchFamily="34" charset="-128"/>
              </a:rPr>
              <a:t>15</a:t>
            </a:r>
            <a:r>
              <a:rPr lang="en-US" altLang="ja-JP" sz="1300" dirty="0">
                <a:latin typeface="Meiryo" panose="020B0604030504040204" pitchFamily="34" charset="-128"/>
                <a:ea typeface="Meiryo" panose="020B0604030504040204" pitchFamily="34" charset="-128"/>
              </a:rPr>
              <a:t>6</a:t>
            </a:r>
            <a:r>
              <a:rPr lang="ja-JP" altLang="en-US" sz="1300" dirty="0">
                <a:latin typeface="Meiryo" panose="020B0604030504040204" pitchFamily="34" charset="-128"/>
                <a:ea typeface="Meiryo" panose="020B0604030504040204" pitchFamily="34" charset="-128"/>
              </a:rPr>
              <a:t> </a:t>
            </a:r>
            <a:r>
              <a:rPr lang="vi-VN" altLang="ja-JP" sz="1300" dirty="0">
                <a:latin typeface="Meiryo" panose="020B0604030504040204" pitchFamily="34" charset="-128"/>
                <a:ea typeface="Meiryo" panose="020B0604030504040204" pitchFamily="34" charset="-128"/>
              </a:rPr>
              <a:t>Kim</a:t>
            </a:r>
            <a:r>
              <a:rPr lang="ja-JP" altLang="en-US" sz="1300" dirty="0">
                <a:latin typeface="Meiryo" panose="020B0604030504040204" pitchFamily="34" charset="-128"/>
                <a:ea typeface="Meiryo" panose="020B0604030504040204" pitchFamily="34" charset="-128"/>
              </a:rPr>
              <a:t> </a:t>
            </a:r>
            <a:r>
              <a:rPr lang="en-US" altLang="ja-JP" sz="1300" dirty="0">
                <a:latin typeface="Meiryo" panose="020B0604030504040204" pitchFamily="34" charset="-128"/>
                <a:ea typeface="Meiryo" panose="020B0604030504040204" pitchFamily="34" charset="-128"/>
              </a:rPr>
              <a:t>Ma</a:t>
            </a:r>
            <a:r>
              <a:rPr lang="vi-VN" altLang="ja-JP" sz="1300" dirty="0">
                <a:latin typeface="Meiryo" panose="020B0604030504040204" pitchFamily="34" charset="-128"/>
                <a:ea typeface="Meiryo" panose="020B0604030504040204" pitchFamily="34" charset="-128"/>
              </a:rPr>
              <a:t> street</a:t>
            </a:r>
            <a:r>
              <a:rPr lang="en-US" altLang="ja-JP" sz="1300" dirty="0">
                <a:latin typeface="Meiryo" panose="020B0604030504040204" pitchFamily="34" charset="-128"/>
                <a:ea typeface="Meiryo" panose="020B0604030504040204" pitchFamily="34" charset="-128"/>
              </a:rPr>
              <a:t>,</a:t>
            </a:r>
            <a:r>
              <a:rPr lang="ja-JP" altLang="en-US" sz="1300" dirty="0">
                <a:latin typeface="Meiryo" panose="020B0604030504040204" pitchFamily="34" charset="-128"/>
                <a:ea typeface="Meiryo" panose="020B0604030504040204" pitchFamily="34" charset="-128"/>
              </a:rPr>
              <a:t> </a:t>
            </a:r>
            <a:r>
              <a:rPr lang="en-US" altLang="ja-JP" sz="1300" dirty="0">
                <a:latin typeface="Meiryo" panose="020B0604030504040204" pitchFamily="34" charset="-128"/>
                <a:ea typeface="Meiryo" panose="020B0604030504040204" pitchFamily="34" charset="-128"/>
              </a:rPr>
              <a:t>Ba</a:t>
            </a:r>
            <a:r>
              <a:rPr lang="vi-VN" altLang="ja-JP" sz="1300" dirty="0">
                <a:latin typeface="Meiryo" panose="020B0604030504040204" pitchFamily="34" charset="-128"/>
                <a:ea typeface="Meiryo" panose="020B0604030504040204" pitchFamily="34" charset="-128"/>
              </a:rPr>
              <a:t> Dinh district</a:t>
            </a:r>
            <a:r>
              <a:rPr lang="en-US" altLang="ja-JP" sz="1300" dirty="0">
                <a:latin typeface="Meiryo" panose="020B0604030504040204" pitchFamily="34" charset="-128"/>
                <a:ea typeface="Meiryo" panose="020B0604030504040204" pitchFamily="34" charset="-128"/>
              </a:rPr>
              <a:t>,</a:t>
            </a:r>
            <a:r>
              <a:rPr lang="ja-JP" altLang="en-US" sz="1300" dirty="0">
                <a:latin typeface="Meiryo" panose="020B0604030504040204" pitchFamily="34" charset="-128"/>
                <a:ea typeface="Meiryo" panose="020B0604030504040204" pitchFamily="34" charset="-128"/>
              </a:rPr>
              <a:t> </a:t>
            </a:r>
            <a:r>
              <a:rPr lang="en-US" altLang="ja-JP" sz="1300" dirty="0">
                <a:latin typeface="Meiryo" panose="020B0604030504040204" pitchFamily="34" charset="-128"/>
                <a:ea typeface="Meiryo" panose="020B0604030504040204" pitchFamily="34" charset="-128"/>
              </a:rPr>
              <a:t>Hanoi</a:t>
            </a:r>
            <a:endParaRPr lang="en-US" sz="1300" dirty="0">
              <a:latin typeface="Meiryo" panose="020B0604030504040204" pitchFamily="34" charset="-128"/>
              <a:ea typeface="Meiryo" panose="020B0604030504040204" pitchFamily="34" charset="-128"/>
            </a:endParaRPr>
          </a:p>
        </p:txBody>
      </p:sp>
      <p:sp>
        <p:nvSpPr>
          <p:cNvPr id="30" name="TextBox 29">
            <a:extLst>
              <a:ext uri="{FF2B5EF4-FFF2-40B4-BE49-F238E27FC236}">
                <a16:creationId xmlns:a16="http://schemas.microsoft.com/office/drawing/2014/main" id="{B3BAAC06-68EA-4F95-9246-0AB170FF07A4}"/>
              </a:ext>
            </a:extLst>
          </p:cNvPr>
          <p:cNvSpPr txBox="1"/>
          <p:nvPr/>
        </p:nvSpPr>
        <p:spPr>
          <a:xfrm>
            <a:off x="1904999" y="3730823"/>
            <a:ext cx="4529093" cy="292388"/>
          </a:xfrm>
          <a:prstGeom prst="rect">
            <a:avLst/>
          </a:prstGeom>
          <a:noFill/>
          <a:ln>
            <a:noFill/>
          </a:ln>
        </p:spPr>
        <p:txBody>
          <a:bodyPr wrap="square" rtlCol="0">
            <a:spAutoFit/>
          </a:bodyPr>
          <a:lstStyle/>
          <a:p>
            <a:r>
              <a:rPr lang="ja-JP" altLang="en-US" sz="1300" dirty="0">
                <a:latin typeface="Meiryo" panose="020B0604030504040204" pitchFamily="34" charset="-128"/>
                <a:ea typeface="Meiryo" panose="020B0604030504040204" pitchFamily="34" charset="-128"/>
              </a:rPr>
              <a:t>翻訳、通</a:t>
            </a:r>
            <a:r>
              <a:rPr lang="ja-JP" altLang="en-US" sz="1300">
                <a:latin typeface="Meiryo" panose="020B0604030504040204" pitchFamily="34" charset="-128"/>
                <a:ea typeface="Meiryo" panose="020B0604030504040204" pitchFamily="34" charset="-128"/>
              </a:rPr>
              <a:t>訳、日越間のビジネスマッチング、進出支</a:t>
            </a:r>
            <a:r>
              <a:rPr lang="ja-JP" altLang="en-US" sz="1300" dirty="0">
                <a:latin typeface="Meiryo" panose="020B0604030504040204" pitchFamily="34" charset="-128"/>
                <a:ea typeface="Meiryo" panose="020B0604030504040204" pitchFamily="34" charset="-128"/>
              </a:rPr>
              <a:t>援</a:t>
            </a:r>
            <a:endParaRPr lang="en-US" sz="1300" dirty="0">
              <a:latin typeface="Meiryo" panose="020B0604030504040204" pitchFamily="34" charset="-128"/>
              <a:ea typeface="Meiryo" panose="020B0604030504040204" pitchFamily="34" charset="-128"/>
            </a:endParaRPr>
          </a:p>
        </p:txBody>
      </p:sp>
      <p:cxnSp>
        <p:nvCxnSpPr>
          <p:cNvPr id="31" name="Straight Connector 30">
            <a:extLst>
              <a:ext uri="{FF2B5EF4-FFF2-40B4-BE49-F238E27FC236}">
                <a16:creationId xmlns:a16="http://schemas.microsoft.com/office/drawing/2014/main" id="{CAECD179-001D-4CF4-B3A6-B4014BAAFA3B}"/>
              </a:ext>
            </a:extLst>
          </p:cNvPr>
          <p:cNvCxnSpPr>
            <a:cxnSpLocks/>
          </p:cNvCxnSpPr>
          <p:nvPr/>
        </p:nvCxnSpPr>
        <p:spPr>
          <a:xfrm>
            <a:off x="277708" y="2185685"/>
            <a:ext cx="6096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A0AB4E09-846F-4D1B-A4DA-4FA475A351AD}"/>
              </a:ext>
            </a:extLst>
          </p:cNvPr>
          <p:cNvCxnSpPr>
            <a:cxnSpLocks/>
          </p:cNvCxnSpPr>
          <p:nvPr/>
        </p:nvCxnSpPr>
        <p:spPr>
          <a:xfrm>
            <a:off x="277708" y="2494281"/>
            <a:ext cx="6096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971DDC7-7C09-46D2-A689-F0EBCEDD32A4}"/>
              </a:ext>
            </a:extLst>
          </p:cNvPr>
          <p:cNvCxnSpPr>
            <a:cxnSpLocks/>
          </p:cNvCxnSpPr>
          <p:nvPr/>
        </p:nvCxnSpPr>
        <p:spPr>
          <a:xfrm>
            <a:off x="277708" y="2799081"/>
            <a:ext cx="6096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43366CF-39E7-4B67-B283-04E43FFD6595}"/>
              </a:ext>
            </a:extLst>
          </p:cNvPr>
          <p:cNvCxnSpPr>
            <a:cxnSpLocks/>
          </p:cNvCxnSpPr>
          <p:nvPr/>
        </p:nvCxnSpPr>
        <p:spPr>
          <a:xfrm>
            <a:off x="277708" y="3103881"/>
            <a:ext cx="6096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388ACC6D-B596-4E47-8454-92FC799E9232}"/>
              </a:ext>
            </a:extLst>
          </p:cNvPr>
          <p:cNvCxnSpPr>
            <a:cxnSpLocks/>
          </p:cNvCxnSpPr>
          <p:nvPr/>
        </p:nvCxnSpPr>
        <p:spPr>
          <a:xfrm>
            <a:off x="277708" y="3408681"/>
            <a:ext cx="6096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DD4F231F-1725-47C3-80C8-C87EBCF1889E}"/>
              </a:ext>
            </a:extLst>
          </p:cNvPr>
          <p:cNvCxnSpPr>
            <a:cxnSpLocks/>
          </p:cNvCxnSpPr>
          <p:nvPr/>
        </p:nvCxnSpPr>
        <p:spPr>
          <a:xfrm>
            <a:off x="277708" y="3713481"/>
            <a:ext cx="6096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1B2AE9B-1738-4AC8-8030-C56B2AB0E6E0}"/>
              </a:ext>
            </a:extLst>
          </p:cNvPr>
          <p:cNvCxnSpPr>
            <a:cxnSpLocks/>
          </p:cNvCxnSpPr>
          <p:nvPr/>
        </p:nvCxnSpPr>
        <p:spPr>
          <a:xfrm>
            <a:off x="277708" y="4018281"/>
            <a:ext cx="6096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8AE6126-A914-FAF9-3925-ED1056DC9AF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96960" y="1898227"/>
            <a:ext cx="2156334" cy="2143313"/>
          </a:xfrm>
          <a:prstGeom prst="rect">
            <a:avLst/>
          </a:prstGeom>
        </p:spPr>
      </p:pic>
    </p:spTree>
    <p:extLst>
      <p:ext uri="{BB962C8B-B14F-4D97-AF65-F5344CB8AC3E}">
        <p14:creationId xmlns:p14="http://schemas.microsoft.com/office/powerpoint/2010/main" val="254776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4939" y="356742"/>
            <a:ext cx="5102861" cy="382156"/>
          </a:xfrm>
          <a:prstGeom prst="rect">
            <a:avLst/>
          </a:prstGeom>
        </p:spPr>
        <p:txBody>
          <a:bodyPr vert="horz" wrap="square" lIns="0" tIns="12700" rIns="0" bIns="0" rtlCol="0">
            <a:spAutoFit/>
          </a:bodyPr>
          <a:lstStyle/>
          <a:p>
            <a:pPr marL="12700">
              <a:lnSpc>
                <a:spcPct val="100000"/>
              </a:lnSpc>
              <a:spcBef>
                <a:spcPts val="100"/>
              </a:spcBef>
            </a:pPr>
            <a:r>
              <a:rPr lang="en-US" altLang="ja-JP" sz="2400" spc="260" dirty="0">
                <a:solidFill>
                  <a:srgbClr val="1F487C"/>
                </a:solidFill>
                <a:latin typeface="Meiryo" panose="020B0604030504040204" pitchFamily="34" charset="-128"/>
                <a:ea typeface="Meiryo" panose="020B0604030504040204" pitchFamily="34" charset="-128"/>
              </a:rPr>
              <a:t>4</a:t>
            </a:r>
            <a:r>
              <a:rPr lang="ja-JP" altLang="en-US" sz="2400" spc="260" dirty="0">
                <a:solidFill>
                  <a:srgbClr val="1F487C"/>
                </a:solidFill>
                <a:latin typeface="Meiryo" panose="020B0604030504040204" pitchFamily="34" charset="-128"/>
                <a:ea typeface="Meiryo" panose="020B0604030504040204" pitchFamily="34" charset="-128"/>
              </a:rPr>
              <a:t>．翻訳の実績</a:t>
            </a:r>
            <a:endParaRPr lang="ja-JP" altLang="en-US" sz="2400" dirty="0">
              <a:latin typeface="Meiryo" panose="020B0604030504040204" pitchFamily="34" charset="-128"/>
              <a:ea typeface="Meiryo" panose="020B0604030504040204" pitchFamily="34" charset="-128"/>
            </a:endParaRPr>
          </a:p>
        </p:txBody>
      </p:sp>
      <p:sp>
        <p:nvSpPr>
          <p:cNvPr id="5" name="object 5"/>
          <p:cNvSpPr txBox="1"/>
          <p:nvPr/>
        </p:nvSpPr>
        <p:spPr>
          <a:xfrm>
            <a:off x="8696579" y="6642847"/>
            <a:ext cx="147955" cy="155171"/>
          </a:xfrm>
          <a:prstGeom prst="rect">
            <a:avLst/>
          </a:prstGeom>
        </p:spPr>
        <p:txBody>
          <a:bodyPr vert="horz" wrap="square" lIns="0" tIns="1270" rIns="0" bIns="0" rtlCol="0">
            <a:spAutoFit/>
          </a:bodyPr>
          <a:lstStyle/>
          <a:p>
            <a:pPr marL="38100">
              <a:lnSpc>
                <a:spcPct val="100000"/>
              </a:lnSpc>
              <a:spcBef>
                <a:spcPts val="10"/>
              </a:spcBef>
            </a:pPr>
            <a:r>
              <a:rPr lang="en-US" altLang="ja-JP" sz="1000" dirty="0">
                <a:latin typeface="Arial"/>
                <a:cs typeface="Arial"/>
              </a:rPr>
              <a:t>4</a:t>
            </a:r>
            <a:endParaRPr sz="1000" dirty="0">
              <a:latin typeface="Arial"/>
              <a:cs typeface="Arial"/>
            </a:endParaRPr>
          </a:p>
        </p:txBody>
      </p:sp>
      <p:graphicFrame>
        <p:nvGraphicFramePr>
          <p:cNvPr id="6" name="Table 6">
            <a:extLst>
              <a:ext uri="{FF2B5EF4-FFF2-40B4-BE49-F238E27FC236}">
                <a16:creationId xmlns:a16="http://schemas.microsoft.com/office/drawing/2014/main" id="{56145179-9EDA-47F0-BEFB-EC1763772349}"/>
              </a:ext>
            </a:extLst>
          </p:cNvPr>
          <p:cNvGraphicFramePr>
            <a:graphicFrameLocks noGrp="1"/>
          </p:cNvGraphicFramePr>
          <p:nvPr>
            <p:extLst>
              <p:ext uri="{D42A27DB-BD31-4B8C-83A1-F6EECF244321}">
                <p14:modId xmlns:p14="http://schemas.microsoft.com/office/powerpoint/2010/main" val="2096652197"/>
              </p:ext>
            </p:extLst>
          </p:nvPr>
        </p:nvGraphicFramePr>
        <p:xfrm>
          <a:off x="304800" y="1066800"/>
          <a:ext cx="8534400" cy="5161280"/>
        </p:xfrm>
        <a:graphic>
          <a:graphicData uri="http://schemas.openxmlformats.org/drawingml/2006/table">
            <a:tbl>
              <a:tblPr firstRow="1" bandRow="1">
                <a:tableStyleId>{5C22544A-7EE6-4342-B048-85BDC9FD1C3A}</a:tableStyleId>
              </a:tblPr>
              <a:tblGrid>
                <a:gridCol w="5135744">
                  <a:extLst>
                    <a:ext uri="{9D8B030D-6E8A-4147-A177-3AD203B41FA5}">
                      <a16:colId xmlns:a16="http://schemas.microsoft.com/office/drawing/2014/main" val="1534690001"/>
                    </a:ext>
                  </a:extLst>
                </a:gridCol>
                <a:gridCol w="981834">
                  <a:extLst>
                    <a:ext uri="{9D8B030D-6E8A-4147-A177-3AD203B41FA5}">
                      <a16:colId xmlns:a16="http://schemas.microsoft.com/office/drawing/2014/main" val="2829025483"/>
                    </a:ext>
                  </a:extLst>
                </a:gridCol>
                <a:gridCol w="1208411">
                  <a:extLst>
                    <a:ext uri="{9D8B030D-6E8A-4147-A177-3AD203B41FA5}">
                      <a16:colId xmlns:a16="http://schemas.microsoft.com/office/drawing/2014/main" val="2017165955"/>
                    </a:ext>
                  </a:extLst>
                </a:gridCol>
                <a:gridCol w="1208411">
                  <a:extLst>
                    <a:ext uri="{9D8B030D-6E8A-4147-A177-3AD203B41FA5}">
                      <a16:colId xmlns:a16="http://schemas.microsoft.com/office/drawing/2014/main" val="183782942"/>
                    </a:ext>
                  </a:extLst>
                </a:gridCol>
              </a:tblGrid>
              <a:tr h="370840">
                <a:tc>
                  <a:txBody>
                    <a:bodyPr/>
                    <a:lstStyle/>
                    <a:p>
                      <a:pPr marL="0" marR="0" algn="ctr">
                        <a:lnSpc>
                          <a:spcPct val="107000"/>
                        </a:lnSpc>
                        <a:spcBef>
                          <a:spcPts val="0"/>
                        </a:spcBef>
                        <a:spcAft>
                          <a:spcPts val="0"/>
                        </a:spcAft>
                      </a:pPr>
                      <a:r>
                        <a:rPr lang="ja-JP" alt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rPr>
                        <a:t>案件概要</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ja-JP" altLang="en-US" sz="1200" spc="50" dirty="0">
                          <a:solidFill>
                            <a:schemeClr val="bg1"/>
                          </a:solidFill>
                          <a:effectLst/>
                          <a:latin typeface="Meiryo" panose="020B0604030504040204" pitchFamily="34" charset="-128"/>
                          <a:ea typeface="Meiryo" panose="020B0604030504040204" pitchFamily="34" charset="-128"/>
                          <a:cs typeface="MS Gothic" panose="020B0609070205080204" pitchFamily="49" charset="-128"/>
                        </a:rPr>
                        <a:t>言語方向</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ja-JP" altLang="en-US" sz="1200" spc="50" dirty="0">
                          <a:solidFill>
                            <a:schemeClr val="bg1"/>
                          </a:solidFill>
                          <a:effectLst/>
                          <a:latin typeface="Meiryo" panose="020B0604030504040204" pitchFamily="34" charset="-128"/>
                          <a:ea typeface="Meiryo" panose="020B0604030504040204" pitchFamily="34" charset="-128"/>
                          <a:cs typeface="Arial" panose="020B0604020202020204" pitchFamily="34" charset="0"/>
                        </a:rPr>
                        <a:t>ワード数</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ja-JP" alt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rPr>
                        <a:t>翻訳所要時間</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35160102"/>
                  </a:ext>
                </a:extLst>
              </a:tr>
              <a:tr h="370840">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ベトナム投資ガイドブック（</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2012</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年版）</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ja-JP" altLang="en-US" sz="1200" b="0" i="0" spc="50" dirty="0">
                          <a:solidFill>
                            <a:schemeClr val="dk1"/>
                          </a:solidFill>
                          <a:effectLst/>
                          <a:latin typeface="Meiryo" panose="020B0604030504040204" pitchFamily="34" charset="-128"/>
                          <a:ea typeface="Meiryo" panose="020B0604030504040204" pitchFamily="34" charset="-128"/>
                          <a:cs typeface="+mn-cs"/>
                        </a:rPr>
                        <a:t>英</a:t>
                      </a:r>
                      <a:r>
                        <a:rPr lang="ja-JP" altLang="en-US" sz="1200" b="0" i="0" dirty="0">
                          <a:solidFill>
                            <a:schemeClr val="dk1"/>
                          </a:solidFill>
                          <a:effectLst/>
                          <a:latin typeface="Meiryo" panose="020B0604030504040204" pitchFamily="34" charset="-128"/>
                          <a:ea typeface="Meiryo" panose="020B0604030504040204" pitchFamily="34" charset="-128"/>
                          <a:cs typeface="+mn-cs"/>
                        </a:rPr>
                        <a:t>→日</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62,650</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20</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日間</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86529630"/>
                  </a:ext>
                </a:extLst>
              </a:tr>
              <a:tr h="370840">
                <a:tc>
                  <a:txBody>
                    <a:bodyPr/>
                    <a:lstStyle/>
                    <a:p>
                      <a:r>
                        <a:rPr lang="ja-JP" altLang="en-US" sz="1200" dirty="0">
                          <a:solidFill>
                            <a:schemeClr val="dk1"/>
                          </a:solidFill>
                          <a:effectLst/>
                          <a:latin typeface="Meiryo" panose="020B0604030504040204" pitchFamily="34" charset="-128"/>
                          <a:ea typeface="Meiryo" panose="020B0604030504040204" pitchFamily="34" charset="-128"/>
                          <a:cs typeface="Times New Roman" panose="02020603050405020304" pitchFamily="18" charset="0"/>
                        </a:rPr>
                        <a:t>ベトナムの</a:t>
                      </a:r>
                      <a:r>
                        <a:rPr lang="en-US" altLang="ja-JP" sz="1200" dirty="0">
                          <a:solidFill>
                            <a:schemeClr val="dk1"/>
                          </a:solidFill>
                          <a:effectLst/>
                          <a:latin typeface="Meiryo" panose="020B0604030504040204" pitchFamily="34" charset="-128"/>
                          <a:ea typeface="Meiryo" panose="020B0604030504040204" pitchFamily="34" charset="-128"/>
                          <a:cs typeface="Times New Roman" panose="02020603050405020304" pitchFamily="18" charset="0"/>
                        </a:rPr>
                        <a:t>WTO</a:t>
                      </a:r>
                      <a:r>
                        <a:rPr lang="ja-JP" altLang="en-US" sz="1200" dirty="0">
                          <a:solidFill>
                            <a:schemeClr val="dk1"/>
                          </a:solidFill>
                          <a:effectLst/>
                          <a:latin typeface="Meiryo" panose="020B0604030504040204" pitchFamily="34" charset="-128"/>
                          <a:ea typeface="Meiryo" panose="020B0604030504040204" pitchFamily="34" charset="-128"/>
                          <a:cs typeface="Times New Roman" panose="02020603050405020304" pitchFamily="18" charset="0"/>
                        </a:rPr>
                        <a:t>加盟に伴うサービス分野公約</a:t>
                      </a:r>
                      <a:endParaRPr lang="en-US" sz="1200" dirty="0">
                        <a:solidFill>
                          <a:schemeClr val="dk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1200" b="0" i="0" dirty="0">
                          <a:solidFill>
                            <a:schemeClr val="dk1"/>
                          </a:solidFill>
                          <a:effectLst/>
                          <a:latin typeface="Meiryo" panose="020B0604030504040204" pitchFamily="34" charset="-128"/>
                          <a:ea typeface="Meiryo" panose="020B0604030504040204" pitchFamily="34" charset="-128"/>
                          <a:cs typeface="+mn-cs"/>
                        </a:rPr>
                        <a:t>越→日</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84,352</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30</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日間</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18199393"/>
                  </a:ext>
                </a:extLst>
              </a:tr>
              <a:tr h="370840">
                <a:tc>
                  <a:txBody>
                    <a:bodyPr/>
                    <a:lstStyle/>
                    <a:p>
                      <a:pPr marL="0" marR="0">
                        <a:lnSpc>
                          <a:spcPct val="107000"/>
                        </a:lnSpc>
                        <a:spcBef>
                          <a:spcPts val="0"/>
                        </a:spcBef>
                        <a:spcAft>
                          <a:spcPts val="0"/>
                        </a:spcAft>
                      </a:pPr>
                      <a:r>
                        <a:rPr lang="ja-JP" altLang="en-US" sz="120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rPr>
                        <a:t>化学品法の一部条項の細則及び実施ガイダンスを定める政令</a:t>
                      </a:r>
                      <a:endParaRPr lang="en-US" sz="120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ja-JP" altLang="en-US" sz="1200" b="0" i="0" dirty="0">
                          <a:solidFill>
                            <a:schemeClr val="dk1"/>
                          </a:solidFill>
                          <a:effectLst/>
                          <a:latin typeface="Meiryo" panose="020B0604030504040204" pitchFamily="34" charset="-128"/>
                          <a:ea typeface="Meiryo" panose="020B0604030504040204" pitchFamily="34" charset="-128"/>
                          <a:cs typeface="+mn-cs"/>
                        </a:rPr>
                        <a:t>越→日</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en-US" alt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19,064</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15</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日間</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44881534"/>
                  </a:ext>
                </a:extLst>
              </a:tr>
              <a:tr h="553466">
                <a:tc>
                  <a:txBody>
                    <a:bodyPr/>
                    <a:lstStyle/>
                    <a:p>
                      <a:pPr marL="0" marR="0">
                        <a:lnSpc>
                          <a:spcPct val="107000"/>
                        </a:lnSpc>
                        <a:spcBef>
                          <a:spcPts val="0"/>
                        </a:spcBef>
                        <a:spcAft>
                          <a:spcPts val="0"/>
                        </a:spcAft>
                      </a:pPr>
                      <a:r>
                        <a:rPr lang="ja-JP" altLang="en-US" sz="1200" spc="5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rPr>
                        <a:t>ベトナム国日本の総合防災情報管理システムを活用した統合ダム管理、および統合洪水管理計画の展開にかかる情報収集・確認調査</a:t>
                      </a:r>
                      <a:endParaRPr lang="en-US" sz="120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ja-JP" altLang="en-US" sz="1200" b="0" i="0" dirty="0">
                          <a:solidFill>
                            <a:schemeClr val="dk1"/>
                          </a:solidFill>
                          <a:effectLst/>
                          <a:latin typeface="Meiryo" panose="020B0604030504040204" pitchFamily="34" charset="-128"/>
                          <a:ea typeface="Meiryo" panose="020B0604030504040204" pitchFamily="34" charset="-128"/>
                          <a:cs typeface="+mn-cs"/>
                        </a:rPr>
                        <a:t>越→日</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　</a:t>
                      </a:r>
                      <a:r>
                        <a:rPr lang="en-US" sz="1200" spc="50" dirty="0">
                          <a:solidFill>
                            <a:srgbClr val="333333"/>
                          </a:solidFill>
                          <a:effectLst/>
                          <a:latin typeface="Meiryo" panose="020B0604030504040204" pitchFamily="34" charset="-128"/>
                          <a:ea typeface="Meiryo" panose="020B0604030504040204" pitchFamily="34" charset="-128"/>
                          <a:cs typeface="+mn-cs"/>
                        </a:rPr>
                        <a:t>90,650</a:t>
                      </a:r>
                      <a:endParaRPr lang="en-US" sz="1200" spc="5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vi-VN" altLang="ja-JP" sz="1200" dirty="0">
                          <a:effectLst/>
                          <a:latin typeface="Meiryo" panose="020B0604030504040204" pitchFamily="34" charset="-128"/>
                          <a:ea typeface="Meiryo" panose="020B0604030504040204" pitchFamily="34" charset="-128"/>
                          <a:cs typeface="Times New Roman" panose="02020603050405020304" pitchFamily="18" charset="0"/>
                        </a:rPr>
                        <a:t>21</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日間</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37426913"/>
                  </a:ext>
                </a:extLst>
              </a:tr>
              <a:tr h="335534">
                <a:tc>
                  <a:txBody>
                    <a:bodyPr/>
                    <a:lstStyle/>
                    <a:p>
                      <a:pPr marL="0" marR="0">
                        <a:lnSpc>
                          <a:spcPct val="107000"/>
                        </a:lnSpc>
                        <a:spcBef>
                          <a:spcPts val="0"/>
                        </a:spcBef>
                        <a:spcAft>
                          <a:spcPts val="0"/>
                        </a:spcAft>
                      </a:pPr>
                      <a:r>
                        <a:rPr lang="ja-JP" altLang="en-US" sz="1200" dirty="0">
                          <a:solidFill>
                            <a:schemeClr val="dk1"/>
                          </a:solidFill>
                          <a:effectLst/>
                          <a:latin typeface="Meiryo" panose="020B0604030504040204" pitchFamily="34" charset="-128"/>
                          <a:ea typeface="Meiryo" panose="020B0604030504040204" pitchFamily="34" charset="-128"/>
                          <a:cs typeface="Times New Roman" panose="02020603050405020304" pitchFamily="18" charset="0"/>
                        </a:rPr>
                        <a:t>税関ＩＴシステムの安全、セキュリティー 確保規制に関する決定</a:t>
                      </a:r>
                      <a:endParaRPr lang="en-US" sz="1200" dirty="0">
                        <a:solidFill>
                          <a:schemeClr val="dk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ja-JP" altLang="en-US" sz="1200" b="0" i="0" dirty="0">
                          <a:solidFill>
                            <a:schemeClr val="dk1"/>
                          </a:solidFill>
                          <a:effectLst/>
                          <a:latin typeface="Meiryo" panose="020B0604030504040204" pitchFamily="34" charset="-128"/>
                          <a:ea typeface="Meiryo" panose="020B0604030504040204" pitchFamily="34" charset="-128"/>
                          <a:cs typeface="+mn-cs"/>
                        </a:rPr>
                        <a:t>越→日</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18,550</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14</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日間　</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68183753"/>
                  </a:ext>
                </a:extLst>
              </a:tr>
              <a:tr h="370840">
                <a:tc>
                  <a:txBody>
                    <a:bodyPr/>
                    <a:lstStyle/>
                    <a:p>
                      <a:pPr marL="0" marR="0">
                        <a:lnSpc>
                          <a:spcPct val="107000"/>
                        </a:lnSpc>
                        <a:spcBef>
                          <a:spcPts val="0"/>
                        </a:spcBef>
                        <a:spcAft>
                          <a:spcPts val="0"/>
                        </a:spcAft>
                      </a:pPr>
                      <a:r>
                        <a:rPr lang="en-US" altLang="zh-TW" sz="1200" spc="50" dirty="0">
                          <a:solidFill>
                            <a:schemeClr val="tx1"/>
                          </a:solidFill>
                          <a:effectLst/>
                          <a:latin typeface="Meiryo" panose="020B0604030504040204" pitchFamily="34" charset="-128"/>
                          <a:ea typeface="Meiryo" panose="020B0604030504040204" pitchFamily="34" charset="-128"/>
                          <a:cs typeface="MS Gothic" panose="020B0609070205080204" pitchFamily="49" charset="-128"/>
                        </a:rPr>
                        <a:t>Sao Mai</a:t>
                      </a:r>
                      <a:r>
                        <a:rPr lang="zh-TW" altLang="en-US" sz="1200" spc="50" dirty="0">
                          <a:solidFill>
                            <a:schemeClr val="tx1"/>
                          </a:solidFill>
                          <a:effectLst/>
                          <a:latin typeface="Meiryo" panose="020B0604030504040204" pitchFamily="34" charset="-128"/>
                          <a:ea typeface="Meiryo" panose="020B0604030504040204" pitchFamily="34" charset="-128"/>
                          <a:cs typeface="MS Gothic" panose="020B0609070205080204" pitchFamily="49" charset="-128"/>
                        </a:rPr>
                        <a:t>太陽光発電所</a:t>
                      </a:r>
                      <a:r>
                        <a:rPr lang="ja-JP" altLang="en-US" sz="1200" spc="50" dirty="0">
                          <a:solidFill>
                            <a:schemeClr val="tx1"/>
                          </a:solidFill>
                          <a:effectLst/>
                          <a:latin typeface="Meiryo" panose="020B0604030504040204" pitchFamily="34" charset="-128"/>
                          <a:ea typeface="Meiryo" panose="020B0604030504040204" pitchFamily="34" charset="-128"/>
                          <a:cs typeface="MS Gothic" panose="020B0609070205080204" pitchFamily="49" charset="-128"/>
                        </a:rPr>
                        <a:t>開発事業　</a:t>
                      </a:r>
                      <a:r>
                        <a:rPr lang="zh-TW" altLang="en-US" sz="1200" spc="50" dirty="0">
                          <a:solidFill>
                            <a:schemeClr val="tx1"/>
                          </a:solidFill>
                          <a:effectLst/>
                          <a:latin typeface="Meiryo" panose="020B0604030504040204" pitchFamily="34" charset="-128"/>
                          <a:ea typeface="Meiryo" panose="020B0604030504040204" pitchFamily="34" charset="-128"/>
                          <a:cs typeface="MS Gothic" panose="020B0609070205080204" pitchFamily="49" charset="-128"/>
                        </a:rPr>
                        <a:t>技術研究報告書</a:t>
                      </a:r>
                      <a:r>
                        <a:rPr lang="ja-JP" altLang="en-US" sz="1200" spc="50" dirty="0">
                          <a:solidFill>
                            <a:schemeClr val="tx1"/>
                          </a:solidFill>
                          <a:effectLst/>
                          <a:latin typeface="Meiryo" panose="020B0604030504040204" pitchFamily="34" charset="-128"/>
                          <a:ea typeface="Meiryo" panose="020B0604030504040204" pitchFamily="34" charset="-128"/>
                          <a:cs typeface="MS Gothic" panose="020B0609070205080204" pitchFamily="49" charset="-128"/>
                        </a:rPr>
                        <a:t>、許認可など</a:t>
                      </a:r>
                      <a:endParaRPr lang="en-US" sz="120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ja-JP" altLang="en-US" sz="1200" b="0" i="0" dirty="0">
                          <a:solidFill>
                            <a:schemeClr val="dk1"/>
                          </a:solidFill>
                          <a:effectLst/>
                          <a:latin typeface="Meiryo" panose="020B0604030504040204" pitchFamily="34" charset="-128"/>
                          <a:ea typeface="Meiryo" panose="020B0604030504040204" pitchFamily="34" charset="-128"/>
                          <a:cs typeface="+mn-cs"/>
                        </a:rPr>
                        <a:t>越→日</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en-US" alt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36,575</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sz="1200" dirty="0">
                          <a:effectLst/>
                          <a:latin typeface="Meiryo" panose="020B0604030504040204" pitchFamily="34" charset="-128"/>
                          <a:ea typeface="Meiryo" panose="020B0604030504040204" pitchFamily="34" charset="-128"/>
                          <a:cs typeface="Times New Roman" panose="02020603050405020304" pitchFamily="18" charset="0"/>
                        </a:rPr>
                        <a:t>6</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日間</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85391717"/>
                  </a:ext>
                </a:extLst>
              </a:tr>
              <a:tr h="370840">
                <a:tc>
                  <a:txBody>
                    <a:bodyPr/>
                    <a:lstStyle/>
                    <a:p>
                      <a:pPr marL="0" marR="0">
                        <a:lnSpc>
                          <a:spcPct val="107000"/>
                        </a:lnSpc>
                        <a:spcBef>
                          <a:spcPts val="0"/>
                        </a:spcBef>
                        <a:spcAft>
                          <a:spcPts val="0"/>
                        </a:spcAft>
                      </a:pPr>
                      <a:r>
                        <a:rPr lang="zh-TW" altLang="en-US" sz="1200" dirty="0">
                          <a:solidFill>
                            <a:schemeClr val="dk1"/>
                          </a:solidFill>
                          <a:effectLst/>
                          <a:latin typeface="Meiryo" panose="020B0604030504040204" pitchFamily="34" charset="-128"/>
                          <a:ea typeface="Meiryo" panose="020B0604030504040204" pitchFamily="34" charset="-128"/>
                          <a:cs typeface="Times New Roman" panose="02020603050405020304" pitchFamily="18" charset="0"/>
                        </a:rPr>
                        <a:t>就業規則制度</a:t>
                      </a:r>
                      <a:endParaRPr lang="en-US" sz="1200" dirty="0">
                        <a:solidFill>
                          <a:schemeClr val="dk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1200" b="0" i="0" dirty="0">
                          <a:solidFill>
                            <a:schemeClr val="dk1"/>
                          </a:solidFill>
                          <a:effectLst/>
                          <a:latin typeface="Meiryo" panose="020B0604030504040204" pitchFamily="34" charset="-128"/>
                          <a:ea typeface="Meiryo" panose="020B0604030504040204" pitchFamily="34" charset="-128"/>
                          <a:cs typeface="+mn-cs"/>
                        </a:rPr>
                        <a:t>日→越</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52,835</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20</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日間</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48704216"/>
                  </a:ext>
                </a:extLst>
              </a:tr>
              <a:tr h="370840">
                <a:tc>
                  <a:txBody>
                    <a:bodyPr/>
                    <a:lstStyle/>
                    <a:p>
                      <a:pPr marL="0" marR="0">
                        <a:lnSpc>
                          <a:spcPct val="107000"/>
                        </a:lnSpc>
                        <a:spcBef>
                          <a:spcPts val="0"/>
                        </a:spcBef>
                        <a:spcAft>
                          <a:spcPts val="0"/>
                        </a:spcAft>
                      </a:pPr>
                      <a:r>
                        <a:rPr lang="ja-JP" altLang="en-US" sz="1200" dirty="0">
                          <a:solidFill>
                            <a:schemeClr val="dk1"/>
                          </a:solidFill>
                          <a:effectLst/>
                          <a:latin typeface="Meiryo" panose="020B0604030504040204" pitchFamily="34" charset="-128"/>
                          <a:ea typeface="Meiryo" panose="020B0604030504040204" pitchFamily="34" charset="-128"/>
                          <a:cs typeface="Times New Roman" panose="02020603050405020304" pitchFamily="18" charset="0"/>
                        </a:rPr>
                        <a:t>輸入貨物の取引価格による方法など日本税関ホームページ掲載内容</a:t>
                      </a:r>
                      <a:endParaRPr lang="en-US" sz="1200" dirty="0">
                        <a:solidFill>
                          <a:schemeClr val="dk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1200" b="0" i="0" dirty="0">
                          <a:solidFill>
                            <a:schemeClr val="dk1"/>
                          </a:solidFill>
                          <a:effectLst/>
                          <a:latin typeface="Meiryo" panose="020B0604030504040204" pitchFamily="34" charset="-128"/>
                          <a:ea typeface="Meiryo" panose="020B0604030504040204" pitchFamily="34" charset="-128"/>
                          <a:cs typeface="+mn-cs"/>
                        </a:rPr>
                        <a:t>日→越</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159,600</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20</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日間</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96537344"/>
                  </a:ext>
                </a:extLst>
              </a:tr>
              <a:tr h="370840">
                <a:tc>
                  <a:txBody>
                    <a:bodyPr/>
                    <a:lstStyle/>
                    <a:p>
                      <a:pPr marL="0" marR="0">
                        <a:lnSpc>
                          <a:spcPct val="107000"/>
                        </a:lnSpc>
                        <a:spcBef>
                          <a:spcPts val="0"/>
                        </a:spcBef>
                        <a:spcAft>
                          <a:spcPts val="0"/>
                        </a:spcAft>
                      </a:pPr>
                      <a:r>
                        <a:rPr lang="ja-JP" altLang="en-US" sz="1200" spc="5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rPr>
                        <a:t>安全基準、職場規律、異常時の対応のガイドブック</a:t>
                      </a:r>
                      <a:endParaRPr lang="en-US" sz="120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ja-JP" altLang="en-US" sz="1200" b="0" i="0" dirty="0">
                          <a:solidFill>
                            <a:schemeClr val="dk1"/>
                          </a:solidFill>
                          <a:effectLst/>
                          <a:latin typeface="Meiryo" panose="020B0604030504040204" pitchFamily="34" charset="-128"/>
                          <a:ea typeface="Meiryo" panose="020B0604030504040204" pitchFamily="34" charset="-128"/>
                          <a:cs typeface="+mn-cs"/>
                        </a:rPr>
                        <a:t>日→越</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　</a:t>
                      </a:r>
                      <a:r>
                        <a:rPr lang="en-US" altLang="ja-JP" sz="1200" spc="50" dirty="0">
                          <a:solidFill>
                            <a:srgbClr val="333333"/>
                          </a:solidFill>
                          <a:effectLst/>
                          <a:latin typeface="Meiryo" panose="020B0604030504040204" pitchFamily="34" charset="-128"/>
                          <a:ea typeface="Meiryo" panose="020B0604030504040204" pitchFamily="34" charset="-128"/>
                          <a:cs typeface="MS Gothic" panose="020B0609070205080204" pitchFamily="49" charset="-128"/>
                        </a:rPr>
                        <a:t>97,050</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12</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日間</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7713155"/>
                  </a:ext>
                </a:extLst>
              </a:tr>
              <a:tr h="563880">
                <a:tc>
                  <a:txBody>
                    <a:bodyPr/>
                    <a:lstStyle/>
                    <a:p>
                      <a:pPr marL="0" marR="0">
                        <a:lnSpc>
                          <a:spcPct val="107000"/>
                        </a:lnSpc>
                        <a:spcBef>
                          <a:spcPts val="0"/>
                        </a:spcBef>
                        <a:spcAft>
                          <a:spcPts val="0"/>
                        </a:spcAft>
                      </a:pPr>
                      <a:r>
                        <a:rPr lang="ja-JP" altLang="en-US" sz="1200" spc="5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rPr>
                        <a:t>令和３年度質の高いインフラの海外展開に向けた事業（ベトナム国・社会利活用のための小型衛星コンステレーション化導入に係る調査）</a:t>
                      </a:r>
                      <a:endParaRPr lang="en-US" sz="1200" spc="5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b="0" i="0" dirty="0">
                          <a:solidFill>
                            <a:schemeClr val="dk1"/>
                          </a:solidFill>
                          <a:effectLst/>
                          <a:latin typeface="Meiryo" panose="020B0604030504040204" pitchFamily="34" charset="-128"/>
                          <a:ea typeface="Meiryo" panose="020B0604030504040204" pitchFamily="34" charset="-128"/>
                          <a:cs typeface="+mn-cs"/>
                        </a:rPr>
                        <a:t>　日→越</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125,649</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200" dirty="0">
                          <a:effectLst/>
                          <a:latin typeface="Meiryo" panose="020B0604030504040204" pitchFamily="34" charset="-128"/>
                          <a:ea typeface="Meiryo" panose="020B0604030504040204" pitchFamily="34" charset="-128"/>
                          <a:cs typeface="Times New Roman" panose="02020603050405020304" pitchFamily="18" charset="0"/>
                        </a:rPr>
                        <a:t>10</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日間</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31877217"/>
                  </a:ext>
                </a:extLst>
              </a:tr>
              <a:tr h="370840">
                <a:tc>
                  <a:txBody>
                    <a:bodyPr/>
                    <a:lstStyle/>
                    <a:p>
                      <a:pPr marL="0" marR="0">
                        <a:lnSpc>
                          <a:spcPct val="107000"/>
                        </a:lnSpc>
                        <a:spcBef>
                          <a:spcPts val="0"/>
                        </a:spcBef>
                        <a:spcAft>
                          <a:spcPts val="0"/>
                        </a:spcAft>
                      </a:pPr>
                      <a:r>
                        <a:rPr lang="ja-JP" altLang="en-US" sz="1200" spc="5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rPr>
                        <a:t>株式会社テクノ菱和の空調・衛生技術データブック</a:t>
                      </a:r>
                      <a:r>
                        <a:rPr lang="en-US" altLang="ja-JP" sz="1200" spc="5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rPr>
                        <a:t>(</a:t>
                      </a:r>
                      <a:r>
                        <a:rPr lang="ja-JP" altLang="en-US" sz="1200" spc="5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rPr>
                        <a:t>第</a:t>
                      </a:r>
                      <a:r>
                        <a:rPr lang="en-US" altLang="ja-JP" sz="1200" spc="5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rPr>
                        <a:t>5</a:t>
                      </a:r>
                      <a:r>
                        <a:rPr lang="ja-JP" altLang="en-US" sz="1200" spc="5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rPr>
                        <a:t>版</a:t>
                      </a:r>
                      <a:r>
                        <a:rPr lang="en-US" altLang="ja-JP" sz="1200" spc="5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rPr>
                        <a:t>)</a:t>
                      </a:r>
                      <a:endParaRPr lang="en-US" sz="1200" dirty="0">
                        <a:solidFill>
                          <a:schemeClr val="tx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b="0" i="0" dirty="0">
                          <a:solidFill>
                            <a:schemeClr val="dk1"/>
                          </a:solidFill>
                          <a:effectLst/>
                          <a:latin typeface="Meiryo" panose="020B0604030504040204" pitchFamily="34" charset="-128"/>
                          <a:ea typeface="Meiryo" panose="020B0604030504040204" pitchFamily="34" charset="-128"/>
                          <a:cs typeface="+mn-cs"/>
                        </a:rPr>
                        <a:t>　日→越</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b="0" i="0" dirty="0">
                          <a:solidFill>
                            <a:schemeClr val="dk1"/>
                          </a:solidFill>
                          <a:effectLst/>
                          <a:latin typeface="Meiryo" panose="020B0604030504040204" pitchFamily="34" charset="-128"/>
                          <a:ea typeface="Meiryo" panose="020B0604030504040204" pitchFamily="34" charset="-128"/>
                          <a:cs typeface="+mn-cs"/>
                        </a:rPr>
                        <a:t>　</a:t>
                      </a:r>
                      <a:r>
                        <a:rPr lang="en-US" altLang="ja-JP" sz="1200" b="0" i="0" dirty="0">
                          <a:solidFill>
                            <a:schemeClr val="dk1"/>
                          </a:solidFill>
                          <a:effectLst/>
                          <a:latin typeface="Meiryo" panose="020B0604030504040204" pitchFamily="34" charset="-128"/>
                          <a:ea typeface="Meiryo" panose="020B0604030504040204" pitchFamily="34" charset="-128"/>
                          <a:cs typeface="+mn-cs"/>
                        </a:rPr>
                        <a:t>973,842</a:t>
                      </a:r>
                      <a:r>
                        <a:rPr lang="ja-JP" altLang="en-US" sz="1200" b="0" i="0" dirty="0">
                          <a:solidFill>
                            <a:schemeClr val="dk1"/>
                          </a:solidFill>
                          <a:effectLst/>
                          <a:latin typeface="Meiryo" panose="020B0604030504040204" pitchFamily="34" charset="-128"/>
                          <a:ea typeface="Meiryo" panose="020B0604030504040204" pitchFamily="34" charset="-128"/>
                          <a:cs typeface="+mn-cs"/>
                        </a:rPr>
                        <a:t>　</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vi-VN" altLang="ja-JP" sz="1200" dirty="0">
                          <a:effectLst/>
                          <a:latin typeface="Meiryo" panose="020B0604030504040204" pitchFamily="34" charset="-128"/>
                          <a:ea typeface="Meiryo" panose="020B0604030504040204" pitchFamily="34" charset="-128"/>
                          <a:cs typeface="Times New Roman" panose="02020603050405020304" pitchFamily="18" charset="0"/>
                        </a:rPr>
                        <a:t>90</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日間</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56039656"/>
                  </a:ext>
                </a:extLst>
              </a:tr>
              <a:tr h="370840">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朝倉書店の電気データブック</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1200" b="0" i="0" dirty="0">
                          <a:solidFill>
                            <a:schemeClr val="dk1"/>
                          </a:solidFill>
                          <a:effectLst/>
                          <a:latin typeface="Meiryo" panose="020B0604030504040204" pitchFamily="34" charset="-128"/>
                          <a:ea typeface="Meiryo" panose="020B0604030504040204" pitchFamily="34" charset="-128"/>
                          <a:cs typeface="+mn-cs"/>
                        </a:rPr>
                        <a:t>日→越</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en-US" sz="1200" b="0" i="0" dirty="0">
                          <a:solidFill>
                            <a:schemeClr val="dk1"/>
                          </a:solidFill>
                          <a:effectLst/>
                          <a:latin typeface="Meiryo" panose="020B0604030504040204" pitchFamily="34" charset="-128"/>
                          <a:ea typeface="Meiryo" panose="020B0604030504040204" pitchFamily="34" charset="-128"/>
                          <a:cs typeface="+mn-cs"/>
                        </a:rPr>
                        <a:t>457,889</a:t>
                      </a:r>
                    </a:p>
                  </a:txBody>
                  <a:tcPr marL="68580" marR="68580" marT="0" marB="0" anchor="ctr"/>
                </a:tc>
                <a:tc>
                  <a:txBody>
                    <a:bodyPr/>
                    <a:lstStyle/>
                    <a:p>
                      <a:pPr marL="0" marR="0">
                        <a:lnSpc>
                          <a:spcPct val="107000"/>
                        </a:lnSpc>
                        <a:spcBef>
                          <a:spcPts val="0"/>
                        </a:spcBef>
                        <a:spcAft>
                          <a:spcPts val="0"/>
                        </a:spcAft>
                      </a:pP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　</a:t>
                      </a:r>
                      <a:r>
                        <a:rPr lang="vi-VN" altLang="ja-JP" sz="1200" dirty="0">
                          <a:effectLst/>
                          <a:latin typeface="Meiryo" panose="020B0604030504040204" pitchFamily="34" charset="-128"/>
                          <a:ea typeface="Meiryo" panose="020B0604030504040204" pitchFamily="34" charset="-128"/>
                          <a:cs typeface="Times New Roman" panose="02020603050405020304" pitchFamily="18" charset="0"/>
                        </a:rPr>
                        <a:t>45</a:t>
                      </a:r>
                      <a:r>
                        <a:rPr lang="ja-JP" altLang="en-US" sz="1200" dirty="0">
                          <a:effectLst/>
                          <a:latin typeface="Meiryo" panose="020B0604030504040204" pitchFamily="34" charset="-128"/>
                          <a:ea typeface="Meiryo" panose="020B0604030504040204" pitchFamily="34" charset="-128"/>
                          <a:cs typeface="Times New Roman" panose="02020603050405020304" pitchFamily="18" charset="0"/>
                        </a:rPr>
                        <a:t>日間</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4873514"/>
                  </a:ext>
                </a:extLst>
              </a:tr>
            </a:tbl>
          </a:graphicData>
        </a:graphic>
      </p:graphicFrame>
    </p:spTree>
    <p:extLst>
      <p:ext uri="{BB962C8B-B14F-4D97-AF65-F5344CB8AC3E}">
        <p14:creationId xmlns:p14="http://schemas.microsoft.com/office/powerpoint/2010/main" val="1086719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4939" y="356742"/>
            <a:ext cx="5102861" cy="382156"/>
          </a:xfrm>
          <a:prstGeom prst="rect">
            <a:avLst/>
          </a:prstGeom>
        </p:spPr>
        <p:txBody>
          <a:bodyPr vert="horz" wrap="square" lIns="0" tIns="12700" rIns="0" bIns="0" rtlCol="0">
            <a:spAutoFit/>
          </a:bodyPr>
          <a:lstStyle/>
          <a:p>
            <a:pPr marL="12700">
              <a:lnSpc>
                <a:spcPct val="100000"/>
              </a:lnSpc>
              <a:spcBef>
                <a:spcPts val="100"/>
              </a:spcBef>
            </a:pPr>
            <a:r>
              <a:rPr lang="en-US" altLang="ja-JP" sz="2400" spc="260" dirty="0">
                <a:solidFill>
                  <a:srgbClr val="1F487C"/>
                </a:solidFill>
                <a:latin typeface="Meiryo" panose="020B0604030504040204" pitchFamily="34" charset="-128"/>
                <a:ea typeface="Meiryo" panose="020B0604030504040204" pitchFamily="34" charset="-128"/>
              </a:rPr>
              <a:t>5</a:t>
            </a:r>
            <a:r>
              <a:rPr lang="ja-JP" altLang="en-US" sz="2400" spc="260" dirty="0">
                <a:solidFill>
                  <a:srgbClr val="1F487C"/>
                </a:solidFill>
                <a:latin typeface="Meiryo" panose="020B0604030504040204" pitchFamily="34" charset="-128"/>
                <a:ea typeface="Meiryo" panose="020B0604030504040204" pitchFamily="34" charset="-128"/>
              </a:rPr>
              <a:t>．通訳の実績（</a:t>
            </a:r>
            <a:r>
              <a:rPr lang="en-US" altLang="ja-JP" sz="2400" spc="260" dirty="0">
                <a:solidFill>
                  <a:srgbClr val="1F487C"/>
                </a:solidFill>
                <a:latin typeface="Meiryo" panose="020B0604030504040204" pitchFamily="34" charset="-128"/>
                <a:ea typeface="Meiryo" panose="020B0604030504040204" pitchFamily="34" charset="-128"/>
              </a:rPr>
              <a:t>1/2</a:t>
            </a:r>
            <a:r>
              <a:rPr lang="ja-JP" altLang="en-US" sz="2400" spc="260" dirty="0">
                <a:solidFill>
                  <a:srgbClr val="1F487C"/>
                </a:solidFill>
                <a:latin typeface="Meiryo" panose="020B0604030504040204" pitchFamily="34" charset="-128"/>
                <a:ea typeface="Meiryo" panose="020B0604030504040204" pitchFamily="34" charset="-128"/>
              </a:rPr>
              <a:t>）</a:t>
            </a:r>
            <a:endParaRPr lang="ja-JP" altLang="en-US" sz="2400" dirty="0">
              <a:latin typeface="Meiryo" panose="020B0604030504040204" pitchFamily="34" charset="-128"/>
              <a:ea typeface="Meiryo" panose="020B0604030504040204" pitchFamily="34" charset="-128"/>
            </a:endParaRPr>
          </a:p>
        </p:txBody>
      </p:sp>
      <p:sp>
        <p:nvSpPr>
          <p:cNvPr id="5" name="object 5"/>
          <p:cNvSpPr txBox="1"/>
          <p:nvPr/>
        </p:nvSpPr>
        <p:spPr>
          <a:xfrm>
            <a:off x="8696579" y="6642847"/>
            <a:ext cx="147955" cy="155171"/>
          </a:xfrm>
          <a:prstGeom prst="rect">
            <a:avLst/>
          </a:prstGeom>
        </p:spPr>
        <p:txBody>
          <a:bodyPr vert="horz" wrap="square" lIns="0" tIns="1270" rIns="0" bIns="0" rtlCol="0">
            <a:spAutoFit/>
          </a:bodyPr>
          <a:lstStyle/>
          <a:p>
            <a:pPr marL="38100">
              <a:lnSpc>
                <a:spcPct val="100000"/>
              </a:lnSpc>
              <a:spcBef>
                <a:spcPts val="10"/>
              </a:spcBef>
            </a:pPr>
            <a:r>
              <a:rPr lang="en-US" altLang="ja-JP" sz="1000" dirty="0">
                <a:latin typeface="Arial"/>
                <a:cs typeface="Arial"/>
              </a:rPr>
              <a:t>5</a:t>
            </a:r>
            <a:endParaRPr sz="1000" dirty="0">
              <a:latin typeface="Arial"/>
              <a:cs typeface="Arial"/>
            </a:endParaRPr>
          </a:p>
        </p:txBody>
      </p:sp>
      <p:graphicFrame>
        <p:nvGraphicFramePr>
          <p:cNvPr id="6" name="Table 6">
            <a:extLst>
              <a:ext uri="{FF2B5EF4-FFF2-40B4-BE49-F238E27FC236}">
                <a16:creationId xmlns:a16="http://schemas.microsoft.com/office/drawing/2014/main" id="{56145179-9EDA-47F0-BEFB-EC1763772349}"/>
              </a:ext>
            </a:extLst>
          </p:cNvPr>
          <p:cNvGraphicFramePr>
            <a:graphicFrameLocks noGrp="1"/>
          </p:cNvGraphicFramePr>
          <p:nvPr>
            <p:extLst>
              <p:ext uri="{D42A27DB-BD31-4B8C-83A1-F6EECF244321}">
                <p14:modId xmlns:p14="http://schemas.microsoft.com/office/powerpoint/2010/main" val="1507658335"/>
              </p:ext>
            </p:extLst>
          </p:nvPr>
        </p:nvGraphicFramePr>
        <p:xfrm>
          <a:off x="304800" y="986028"/>
          <a:ext cx="8458200" cy="5408422"/>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1534690001"/>
                    </a:ext>
                  </a:extLst>
                </a:gridCol>
                <a:gridCol w="5562600">
                  <a:extLst>
                    <a:ext uri="{9D8B030D-6E8A-4147-A177-3AD203B41FA5}">
                      <a16:colId xmlns:a16="http://schemas.microsoft.com/office/drawing/2014/main" val="2829025483"/>
                    </a:ext>
                  </a:extLst>
                </a:gridCol>
                <a:gridCol w="1828800">
                  <a:extLst>
                    <a:ext uri="{9D8B030D-6E8A-4147-A177-3AD203B41FA5}">
                      <a16:colId xmlns:a16="http://schemas.microsoft.com/office/drawing/2014/main" val="2017165955"/>
                    </a:ext>
                  </a:extLst>
                </a:gridCol>
              </a:tblGrid>
              <a:tr h="370840">
                <a:tc>
                  <a:txBody>
                    <a:bodyPr/>
                    <a:lstStyle/>
                    <a:p>
                      <a:pPr marL="0" marR="0" algn="ctr">
                        <a:lnSpc>
                          <a:spcPct val="107000"/>
                        </a:lnSpc>
                        <a:spcBef>
                          <a:spcPts val="0"/>
                        </a:spcBef>
                        <a:spcAft>
                          <a:spcPts val="0"/>
                        </a:spcAft>
                      </a:pPr>
                      <a:r>
                        <a:rPr lang="ja-JP" alt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rPr>
                        <a:t>実施時期</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ja-JP" alt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rPr>
                        <a:t>通訳実績</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ja-JP" altLang="en-US" sz="1200" spc="50" dirty="0">
                          <a:solidFill>
                            <a:schemeClr val="bg1"/>
                          </a:solidFill>
                          <a:effectLst/>
                          <a:latin typeface="Meiryo" panose="020B0604030504040204" pitchFamily="34" charset="-128"/>
                          <a:ea typeface="Meiryo" panose="020B0604030504040204" pitchFamily="34" charset="-128"/>
                          <a:cs typeface="Arial" panose="020B0604020202020204" pitchFamily="34" charset="0"/>
                        </a:rPr>
                        <a:t>通訳の種類</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35160102"/>
                  </a:ext>
                </a:extLst>
              </a:tr>
              <a:tr h="370840">
                <a:tc>
                  <a:txBody>
                    <a:bodyPr/>
                    <a:lstStyle/>
                    <a:p>
                      <a:pPr marL="0" marR="0">
                        <a:lnSpc>
                          <a:spcPct val="107000"/>
                        </a:lnSpc>
                        <a:spcBef>
                          <a:spcPts val="0"/>
                        </a:spcBef>
                        <a:spcAft>
                          <a:spcPts val="0"/>
                        </a:spcAft>
                      </a:pPr>
                      <a:r>
                        <a:rPr lang="en-US" sz="1200" dirty="0">
                          <a:solidFill>
                            <a:schemeClr val="dk1"/>
                          </a:solidFill>
                          <a:effectLst/>
                          <a:latin typeface="Meiryo" panose="020B0604030504040204" pitchFamily="34" charset="-128"/>
                          <a:ea typeface="Meiryo" panose="020B0604030504040204" pitchFamily="34" charset="-128"/>
                          <a:cs typeface="+mn-cs"/>
                        </a:rPr>
                        <a:t>2023</a:t>
                      </a:r>
                      <a:r>
                        <a:rPr lang="ja-JP" altLang="en-US" sz="1200" dirty="0">
                          <a:solidFill>
                            <a:schemeClr val="dk1"/>
                          </a:solidFill>
                          <a:effectLst/>
                          <a:latin typeface="Meiryo" panose="020B0604030504040204" pitchFamily="34" charset="-128"/>
                          <a:ea typeface="Meiryo" panose="020B0604030504040204" pitchFamily="34" charset="-128"/>
                          <a:cs typeface="+mn-cs"/>
                        </a:rPr>
                        <a:t>年</a:t>
                      </a:r>
                      <a:r>
                        <a:rPr lang="en-US" altLang="ja-JP" sz="1200" dirty="0">
                          <a:solidFill>
                            <a:schemeClr val="dk1"/>
                          </a:solidFill>
                          <a:effectLst/>
                          <a:latin typeface="Meiryo" panose="020B0604030504040204" pitchFamily="34" charset="-128"/>
                          <a:ea typeface="Meiryo" panose="020B0604030504040204" pitchFamily="34" charset="-128"/>
                          <a:cs typeface="+mn-cs"/>
                        </a:rPr>
                        <a:t>5</a:t>
                      </a:r>
                      <a:r>
                        <a:rPr lang="ja-JP" altLang="en-US" sz="1200" dirty="0">
                          <a:solidFill>
                            <a:schemeClr val="dk1"/>
                          </a:solidFill>
                          <a:effectLst/>
                          <a:latin typeface="Meiryo" panose="020B0604030504040204" pitchFamily="34" charset="-128"/>
                          <a:ea typeface="Meiryo" panose="020B0604030504040204" pitchFamily="34" charset="-128"/>
                          <a:cs typeface="+mn-cs"/>
                        </a:rPr>
                        <a:t>月</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en-AU" sz="1200" dirty="0">
                          <a:solidFill>
                            <a:schemeClr val="dk1"/>
                          </a:solidFill>
                          <a:effectLst/>
                          <a:latin typeface="Meiryo" panose="020B0604030504040204" pitchFamily="34" charset="-128"/>
                          <a:ea typeface="Meiryo" panose="020B0604030504040204" pitchFamily="34" charset="-128"/>
                          <a:cs typeface="+mn-cs"/>
                        </a:rPr>
                        <a:t>05/11</a:t>
                      </a:r>
                      <a:r>
                        <a:rPr lang="ja-JP" altLang="en-US" sz="1200" dirty="0">
                          <a:solidFill>
                            <a:schemeClr val="dk1"/>
                          </a:solidFill>
                          <a:effectLst/>
                          <a:latin typeface="Meiryo" panose="020B0604030504040204" pitchFamily="34" charset="-128"/>
                          <a:ea typeface="Meiryo" panose="020B0604030504040204" pitchFamily="34" charset="-128"/>
                          <a:cs typeface="+mn-cs"/>
                        </a:rPr>
                        <a:t>ベトナム国際仲裁協会（</a:t>
                      </a:r>
                      <a:r>
                        <a:rPr lang="en-AU" sz="1200" dirty="0" err="1">
                          <a:solidFill>
                            <a:schemeClr val="dk1"/>
                          </a:solidFill>
                          <a:effectLst/>
                          <a:latin typeface="Meiryo" panose="020B0604030504040204" pitchFamily="34" charset="-128"/>
                          <a:ea typeface="Meiryo" panose="020B0604030504040204" pitchFamily="34" charset="-128"/>
                          <a:cs typeface="+mn-cs"/>
                        </a:rPr>
                        <a:t>VIAC</a:t>
                      </a:r>
                      <a:r>
                        <a:rPr lang="ja-JP" altLang="en-US" sz="1200" dirty="0">
                          <a:solidFill>
                            <a:schemeClr val="dk1"/>
                          </a:solidFill>
                          <a:effectLst/>
                          <a:latin typeface="Meiryo" panose="020B0604030504040204" pitchFamily="34" charset="-128"/>
                          <a:ea typeface="Meiryo" panose="020B0604030504040204" pitchFamily="34" charset="-128"/>
                          <a:cs typeface="+mn-cs"/>
                        </a:rPr>
                        <a:t>）主催 「</a:t>
                      </a:r>
                      <a:r>
                        <a:rPr lang="en-AU" sz="1200" dirty="0">
                          <a:solidFill>
                            <a:schemeClr val="dk1"/>
                          </a:solidFill>
                          <a:effectLst/>
                          <a:latin typeface="Meiryo" panose="020B0604030504040204" pitchFamily="34" charset="-128"/>
                          <a:ea typeface="Meiryo" panose="020B0604030504040204" pitchFamily="34" charset="-128"/>
                          <a:cs typeface="+mn-cs"/>
                        </a:rPr>
                        <a:t>Vietnam ADR Week 2023</a:t>
                      </a:r>
                      <a:r>
                        <a:rPr lang="ja-JP" altLang="en-US" sz="1200" dirty="0">
                          <a:solidFill>
                            <a:schemeClr val="dk1"/>
                          </a:solidFill>
                          <a:effectLst/>
                          <a:latin typeface="Meiryo" panose="020B0604030504040204" pitchFamily="34" charset="-128"/>
                          <a:ea typeface="Meiryo" panose="020B0604030504040204" pitchFamily="34" charset="-128"/>
                          <a:cs typeface="+mn-cs"/>
                        </a:rPr>
                        <a:t>」</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同時通訳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3286529630"/>
                  </a:ext>
                </a:extLst>
              </a:tr>
              <a:tr h="329692">
                <a:tc>
                  <a:txBody>
                    <a:bodyPr/>
                    <a:lstStyle/>
                    <a:p>
                      <a:pPr marL="0" marR="0">
                        <a:lnSpc>
                          <a:spcPct val="107000"/>
                        </a:lnSpc>
                        <a:spcBef>
                          <a:spcPts val="0"/>
                        </a:spcBef>
                        <a:spcAft>
                          <a:spcPts val="0"/>
                        </a:spcAft>
                      </a:pPr>
                      <a:r>
                        <a:rPr lang="en-US" sz="1200" dirty="0">
                          <a:solidFill>
                            <a:schemeClr val="dk1"/>
                          </a:solidFill>
                          <a:effectLst/>
                          <a:latin typeface="Meiryo" panose="020B0604030504040204" pitchFamily="34" charset="-128"/>
                          <a:ea typeface="Meiryo" panose="020B0604030504040204" pitchFamily="34" charset="-128"/>
                          <a:cs typeface="+mn-cs"/>
                        </a:rPr>
                        <a:t>2023</a:t>
                      </a:r>
                      <a:r>
                        <a:rPr lang="ja-JP" altLang="en-US" sz="1200" dirty="0">
                          <a:solidFill>
                            <a:schemeClr val="dk1"/>
                          </a:solidFill>
                          <a:effectLst/>
                          <a:latin typeface="Meiryo" panose="020B0604030504040204" pitchFamily="34" charset="-128"/>
                          <a:ea typeface="Meiryo" panose="020B0604030504040204" pitchFamily="34" charset="-128"/>
                          <a:cs typeface="+mn-cs"/>
                        </a:rPr>
                        <a:t>年</a:t>
                      </a:r>
                      <a:r>
                        <a:rPr lang="en-US" sz="1200" dirty="0">
                          <a:solidFill>
                            <a:schemeClr val="dk1"/>
                          </a:solidFill>
                          <a:effectLst/>
                          <a:latin typeface="Meiryo" panose="020B0604030504040204" pitchFamily="34" charset="-128"/>
                          <a:ea typeface="Meiryo" panose="020B0604030504040204" pitchFamily="34" charset="-128"/>
                          <a:cs typeface="+mn-cs"/>
                        </a:rPr>
                        <a:t>3</a:t>
                      </a:r>
                      <a:r>
                        <a:rPr lang="ja-JP" altLang="en-US" sz="1200" dirty="0">
                          <a:solidFill>
                            <a:schemeClr val="dk1"/>
                          </a:solidFill>
                          <a:effectLst/>
                          <a:latin typeface="Meiryo" panose="020B0604030504040204" pitchFamily="34" charset="-128"/>
                          <a:ea typeface="Meiryo" panose="020B0604030504040204" pitchFamily="34" charset="-128"/>
                          <a:cs typeface="+mn-cs"/>
                        </a:rPr>
                        <a:t>月</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経団連のベトナムミッション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逐次通訳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1815956000"/>
                  </a:ext>
                </a:extLst>
              </a:tr>
              <a:tr h="416052">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en-US" sz="1200" dirty="0">
                          <a:solidFill>
                            <a:schemeClr val="dk1"/>
                          </a:solidFill>
                          <a:effectLst/>
                          <a:latin typeface="Meiryo" panose="020B0604030504040204" pitchFamily="34" charset="-128"/>
                          <a:ea typeface="Meiryo" panose="020B0604030504040204" pitchFamily="34" charset="-128"/>
                          <a:cs typeface="+mn-cs"/>
                        </a:rPr>
                        <a:t>2023</a:t>
                      </a:r>
                      <a:r>
                        <a:rPr lang="ja-JP" altLang="en-US" sz="1200" dirty="0">
                          <a:solidFill>
                            <a:schemeClr val="dk1"/>
                          </a:solidFill>
                          <a:effectLst/>
                          <a:latin typeface="Meiryo" panose="020B0604030504040204" pitchFamily="34" charset="-128"/>
                          <a:ea typeface="Meiryo" panose="020B0604030504040204" pitchFamily="34" charset="-128"/>
                          <a:cs typeface="+mn-cs"/>
                        </a:rPr>
                        <a:t>年</a:t>
                      </a:r>
                      <a:r>
                        <a:rPr lang="en-US" sz="1200" dirty="0">
                          <a:solidFill>
                            <a:schemeClr val="dk1"/>
                          </a:solidFill>
                          <a:effectLst/>
                          <a:latin typeface="Meiryo" panose="020B0604030504040204" pitchFamily="34" charset="-128"/>
                          <a:ea typeface="Meiryo" panose="020B0604030504040204" pitchFamily="34" charset="-128"/>
                          <a:cs typeface="+mn-cs"/>
                        </a:rPr>
                        <a:t>2</a:t>
                      </a:r>
                      <a:r>
                        <a:rPr lang="ja-JP" altLang="en-US" sz="1200" dirty="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en-US" altLang="ja-JP" sz="1200" dirty="0">
                          <a:solidFill>
                            <a:schemeClr val="dk1"/>
                          </a:solidFill>
                          <a:effectLst/>
                          <a:latin typeface="Meiryo" panose="020B0604030504040204" pitchFamily="34" charset="-128"/>
                          <a:ea typeface="Meiryo" panose="020B0604030504040204" pitchFamily="34" charset="-128"/>
                          <a:cs typeface="+mn-cs"/>
                        </a:rPr>
                        <a:t>2023</a:t>
                      </a:r>
                      <a:r>
                        <a:rPr lang="ja-JP" altLang="en-US" sz="1200" dirty="0">
                          <a:solidFill>
                            <a:schemeClr val="dk1"/>
                          </a:solidFill>
                          <a:effectLst/>
                          <a:latin typeface="Meiryo" panose="020B0604030504040204" pitchFamily="34" charset="-128"/>
                          <a:ea typeface="Meiryo" panose="020B0604030504040204" pitchFamily="34" charset="-128"/>
                          <a:cs typeface="+mn-cs"/>
                        </a:rPr>
                        <a:t>年度医療機器オンライン商談会（アジア地域）</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オンライン逐次通訳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698430901"/>
                  </a:ext>
                </a:extLst>
              </a:tr>
              <a:tr h="304800">
                <a:tc>
                  <a:txBody>
                    <a:bodyPr/>
                    <a:lstStyle/>
                    <a:p>
                      <a:pPr marL="0" marR="0">
                        <a:lnSpc>
                          <a:spcPct val="107000"/>
                        </a:lnSpc>
                        <a:spcBef>
                          <a:spcPts val="0"/>
                        </a:spcBef>
                        <a:spcAft>
                          <a:spcPts val="0"/>
                        </a:spcAft>
                      </a:pPr>
                      <a:r>
                        <a:rPr lang="en-US" sz="1200" dirty="0">
                          <a:solidFill>
                            <a:schemeClr val="dk1"/>
                          </a:solidFill>
                          <a:effectLst/>
                          <a:latin typeface="Meiryo" panose="020B0604030504040204" pitchFamily="34" charset="-128"/>
                          <a:ea typeface="Meiryo" panose="020B0604030504040204" pitchFamily="34" charset="-128"/>
                          <a:cs typeface="+mn-cs"/>
                        </a:rPr>
                        <a:t>2023</a:t>
                      </a:r>
                      <a:r>
                        <a:rPr lang="ja-JP" altLang="en-US" sz="1200" dirty="0">
                          <a:solidFill>
                            <a:schemeClr val="dk1"/>
                          </a:solidFill>
                          <a:effectLst/>
                          <a:latin typeface="Meiryo" panose="020B0604030504040204" pitchFamily="34" charset="-128"/>
                          <a:ea typeface="Meiryo" panose="020B0604030504040204" pitchFamily="34" charset="-128"/>
                          <a:cs typeface="+mn-cs"/>
                        </a:rPr>
                        <a:t>年</a:t>
                      </a:r>
                      <a:r>
                        <a:rPr lang="en-US" sz="1200" dirty="0">
                          <a:solidFill>
                            <a:schemeClr val="dk1"/>
                          </a:solidFill>
                          <a:effectLst/>
                          <a:latin typeface="Meiryo" panose="020B0604030504040204" pitchFamily="34" charset="-128"/>
                          <a:ea typeface="Meiryo" panose="020B0604030504040204" pitchFamily="34" charset="-128"/>
                          <a:cs typeface="+mn-cs"/>
                        </a:rPr>
                        <a:t>2</a:t>
                      </a:r>
                      <a:r>
                        <a:rPr lang="ja-JP" altLang="en-US" sz="1200" dirty="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国際協力機構の「創業・新事業アドバイザー養成研修」</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逐次通訳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3044881534"/>
                  </a:ext>
                </a:extLst>
              </a:tr>
              <a:tr h="304292">
                <a:tc>
                  <a:txBody>
                    <a:bodyPr/>
                    <a:lstStyle/>
                    <a:p>
                      <a:pPr marL="0" marR="0">
                        <a:lnSpc>
                          <a:spcPct val="107000"/>
                        </a:lnSpc>
                        <a:spcBef>
                          <a:spcPts val="0"/>
                        </a:spcBef>
                        <a:spcAft>
                          <a:spcPts val="0"/>
                        </a:spcAft>
                      </a:pPr>
                      <a:r>
                        <a:rPr lang="vi-VN" sz="1200" dirty="0">
                          <a:solidFill>
                            <a:schemeClr val="dk1"/>
                          </a:solidFill>
                          <a:effectLst/>
                          <a:latin typeface="Meiryo" panose="020B0604030504040204" pitchFamily="34" charset="-128"/>
                          <a:ea typeface="Meiryo" panose="020B0604030504040204" pitchFamily="34" charset="-128"/>
                          <a:cs typeface="+mn-cs"/>
                        </a:rPr>
                        <a:t>2023</a:t>
                      </a:r>
                      <a:r>
                        <a:rPr lang="ja-JP" altLang="en-US" sz="1200" dirty="0">
                          <a:solidFill>
                            <a:schemeClr val="dk1"/>
                          </a:solidFill>
                          <a:effectLst/>
                          <a:latin typeface="Meiryo" panose="020B0604030504040204" pitchFamily="34" charset="-128"/>
                          <a:ea typeface="Meiryo" panose="020B0604030504040204" pitchFamily="34" charset="-128"/>
                          <a:cs typeface="+mn-cs"/>
                        </a:rPr>
                        <a:t>年</a:t>
                      </a:r>
                      <a:r>
                        <a:rPr lang="en-US" sz="1200" dirty="0">
                          <a:solidFill>
                            <a:schemeClr val="dk1"/>
                          </a:solidFill>
                          <a:effectLst/>
                          <a:latin typeface="Meiryo" panose="020B0604030504040204" pitchFamily="34" charset="-128"/>
                          <a:ea typeface="Meiryo" panose="020B0604030504040204" pitchFamily="34" charset="-128"/>
                          <a:cs typeface="+mn-cs"/>
                        </a:rPr>
                        <a:t>1</a:t>
                      </a:r>
                      <a:r>
                        <a:rPr lang="ja-JP" altLang="en-US" sz="1200" dirty="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「ようこそ　日本のりんごシーズン </a:t>
                      </a:r>
                      <a:r>
                        <a:rPr lang="en-US" altLang="ja-JP" sz="1200" dirty="0">
                          <a:solidFill>
                            <a:schemeClr val="dk1"/>
                          </a:solidFill>
                          <a:effectLst/>
                          <a:latin typeface="Meiryo" panose="020B0604030504040204" pitchFamily="34" charset="-128"/>
                          <a:ea typeface="Meiryo" panose="020B0604030504040204" pitchFamily="34" charset="-128"/>
                          <a:cs typeface="+mn-cs"/>
                        </a:rPr>
                        <a:t>– AOMORI 2023</a:t>
                      </a:r>
                      <a:r>
                        <a:rPr lang="ja-JP" altLang="en-US" sz="1200" dirty="0">
                          <a:solidFill>
                            <a:schemeClr val="dk1"/>
                          </a:solidFill>
                          <a:effectLst/>
                          <a:latin typeface="Meiryo" panose="020B0604030504040204" pitchFamily="34" charset="-128"/>
                          <a:ea typeface="Meiryo" panose="020B0604030504040204" pitchFamily="34" charset="-128"/>
                          <a:cs typeface="+mn-cs"/>
                        </a:rPr>
                        <a:t>」イベント</a:t>
                      </a:r>
                      <a:endParaRPr lang="en-US" altLang="ja-JP"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司会通訳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1237426913"/>
                  </a:ext>
                </a:extLst>
              </a:tr>
              <a:tr h="524256">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2022</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12</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r>
                        <a:rPr lang="ja-JP" altLang="en-US" sz="1200" dirty="0">
                          <a:solidFill>
                            <a:schemeClr val="dk1"/>
                          </a:solidFill>
                          <a:effectLst/>
                          <a:latin typeface="Meiryo" panose="020B0604030504040204" pitchFamily="34" charset="-128"/>
                          <a:ea typeface="Meiryo" panose="020B0604030504040204" pitchFamily="34" charset="-128"/>
                          <a:cs typeface="+mn-cs"/>
                        </a:rPr>
                        <a:t>ベトナム弁護士連合会・日本弁護士連合会共催セミナー「日越間の投資促進を目的としたベトナム及び日本の弁護士による法的支援について」</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同時通訳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3268183753"/>
                  </a:ext>
                </a:extLst>
              </a:tr>
              <a:tr h="314452">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2022</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11</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a:lnSpc>
                          <a:spcPct val="107000"/>
                        </a:lnSpc>
                        <a:spcBef>
                          <a:spcPts val="0"/>
                        </a:spcBef>
                        <a:spcAft>
                          <a:spcPts val="0"/>
                        </a:spcAft>
                      </a:pPr>
                      <a:r>
                        <a:rPr lang="ja-JP" altLang="en-US" sz="1200" dirty="0">
                          <a:solidFill>
                            <a:schemeClr val="dk1"/>
                          </a:solidFill>
                          <a:effectLst/>
                          <a:latin typeface="Meiryo" panose="020B0604030504040204" pitchFamily="34" charset="-128"/>
                          <a:ea typeface="Meiryo" panose="020B0604030504040204" pitchFamily="34" charset="-128"/>
                          <a:cs typeface="+mn-cs"/>
                        </a:rPr>
                        <a:t>日越協同漁業協力作業部会の会議</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逐次通訳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1085391717"/>
                  </a:ext>
                </a:extLst>
              </a:tr>
              <a:tr h="370840">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2022</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11</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福岡県環境技術ビジネス</a:t>
                      </a:r>
                      <a:r>
                        <a:rPr lang="en-US" sz="1200" dirty="0">
                          <a:solidFill>
                            <a:schemeClr val="dk1"/>
                          </a:solidFill>
                          <a:effectLst/>
                          <a:latin typeface="Meiryo" panose="020B0604030504040204" pitchFamily="34" charset="-128"/>
                          <a:ea typeface="Meiryo" panose="020B0604030504040204" pitchFamily="34" charset="-128"/>
                          <a:cs typeface="+mn-cs"/>
                        </a:rPr>
                        <a:t>WEB</a:t>
                      </a:r>
                      <a:r>
                        <a:rPr lang="ja-JP" altLang="en-US" sz="1200" dirty="0">
                          <a:solidFill>
                            <a:schemeClr val="dk1"/>
                          </a:solidFill>
                          <a:effectLst/>
                          <a:latin typeface="Meiryo" panose="020B0604030504040204" pitchFamily="34" charset="-128"/>
                          <a:ea typeface="Meiryo" panose="020B0604030504040204" pitchFamily="34" charset="-128"/>
                          <a:cs typeface="+mn-cs"/>
                        </a:rPr>
                        <a:t>セミナー</a:t>
                      </a:r>
                      <a:r>
                        <a:rPr lang="en-US" sz="1200" dirty="0">
                          <a:solidFill>
                            <a:schemeClr val="dk1"/>
                          </a:solidFill>
                          <a:effectLst/>
                          <a:latin typeface="Meiryo" panose="020B0604030504040204" pitchFamily="34" charset="-128"/>
                          <a:ea typeface="Meiryo" panose="020B0604030504040204" pitchFamily="34" charset="-128"/>
                          <a:cs typeface="+mn-cs"/>
                        </a:rPr>
                        <a:t> in Vietnam</a:t>
                      </a: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オンライン同時通訳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4248704216"/>
                  </a:ext>
                </a:extLst>
              </a:tr>
              <a:tr h="370840">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2022</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10</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en-US" sz="1200" dirty="0">
                          <a:solidFill>
                            <a:schemeClr val="dk1"/>
                          </a:solidFill>
                          <a:effectLst/>
                          <a:latin typeface="Meiryo" panose="020B0604030504040204" pitchFamily="34" charset="-128"/>
                          <a:ea typeface="Meiryo" panose="020B0604030504040204" pitchFamily="34" charset="-128"/>
                          <a:cs typeface="+mn-cs"/>
                        </a:rPr>
                        <a:t>MIC</a:t>
                      </a:r>
                      <a:r>
                        <a:rPr lang="ja-JP" altLang="en-US" sz="1200" dirty="0">
                          <a:solidFill>
                            <a:schemeClr val="dk1"/>
                          </a:solidFill>
                          <a:effectLst/>
                          <a:latin typeface="Meiryo" panose="020B0604030504040204" pitchFamily="34" charset="-128"/>
                          <a:ea typeface="Meiryo" panose="020B0604030504040204" pitchFamily="34" charset="-128"/>
                          <a:cs typeface="+mn-cs"/>
                        </a:rPr>
                        <a:t>と</a:t>
                      </a:r>
                      <a:r>
                        <a:rPr lang="en-US" sz="1200" dirty="0" err="1">
                          <a:solidFill>
                            <a:schemeClr val="dk1"/>
                          </a:solidFill>
                          <a:effectLst/>
                          <a:latin typeface="Meiryo" panose="020B0604030504040204" pitchFamily="34" charset="-128"/>
                          <a:ea typeface="Meiryo" panose="020B0604030504040204" pitchFamily="34" charset="-128"/>
                          <a:cs typeface="+mn-cs"/>
                        </a:rPr>
                        <a:t>CICC</a:t>
                      </a:r>
                      <a:r>
                        <a:rPr lang="ja-JP" altLang="en-US" sz="1200" dirty="0">
                          <a:solidFill>
                            <a:schemeClr val="dk1"/>
                          </a:solidFill>
                          <a:effectLst/>
                          <a:latin typeface="Meiryo" panose="020B0604030504040204" pitchFamily="34" charset="-128"/>
                          <a:ea typeface="Meiryo" panose="020B0604030504040204" pitchFamily="34" charset="-128"/>
                          <a:cs typeface="+mn-cs"/>
                        </a:rPr>
                        <a:t>が共催した日越ＤＸフォーラム「包括的なデジタル社会に向けて」</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同時通訳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996537344"/>
                  </a:ext>
                </a:extLst>
              </a:tr>
              <a:tr h="309372">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en-US" sz="1200" dirty="0">
                          <a:solidFill>
                            <a:schemeClr val="dk1"/>
                          </a:solidFill>
                          <a:effectLst/>
                          <a:latin typeface="Meiryo" panose="020B0604030504040204" pitchFamily="34" charset="-128"/>
                          <a:ea typeface="Meiryo" panose="020B0604030504040204" pitchFamily="34" charset="-128"/>
                          <a:cs typeface="+mn-cs"/>
                        </a:rPr>
                        <a:t>2022</a:t>
                      </a:r>
                      <a:r>
                        <a:rPr lang="ja-JP" altLang="en-US" sz="1200" dirty="0">
                          <a:solidFill>
                            <a:schemeClr val="dk1"/>
                          </a:solidFill>
                          <a:effectLst/>
                          <a:latin typeface="Meiryo" panose="020B0604030504040204" pitchFamily="34" charset="-128"/>
                          <a:ea typeface="Meiryo" panose="020B0604030504040204" pitchFamily="34" charset="-128"/>
                          <a:cs typeface="+mn-cs"/>
                        </a:rPr>
                        <a:t>年</a:t>
                      </a:r>
                      <a:r>
                        <a:rPr lang="en-US" altLang="ja-JP" sz="1200" dirty="0">
                          <a:solidFill>
                            <a:schemeClr val="dk1"/>
                          </a:solidFill>
                          <a:effectLst/>
                          <a:latin typeface="Meiryo" panose="020B0604030504040204" pitchFamily="34" charset="-128"/>
                          <a:ea typeface="Meiryo" panose="020B0604030504040204" pitchFamily="34" charset="-128"/>
                          <a:cs typeface="+mn-cs"/>
                        </a:rPr>
                        <a:t>9</a:t>
                      </a:r>
                      <a:r>
                        <a:rPr lang="ja-JP" altLang="en-US" sz="1200" dirty="0">
                          <a:solidFill>
                            <a:schemeClr val="dk1"/>
                          </a:solidFill>
                          <a:effectLst/>
                          <a:latin typeface="Meiryo" panose="020B0604030504040204" pitchFamily="34" charset="-128"/>
                          <a:ea typeface="Meiryo" panose="020B0604030504040204" pitchFamily="34" charset="-128"/>
                          <a:cs typeface="+mn-cs"/>
                        </a:rPr>
                        <a:t>月</a:t>
                      </a:r>
                      <a:endParaRPr lang="en-US" sz="1200" dirty="0">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日・</a:t>
                      </a:r>
                      <a:r>
                        <a:rPr lang="en-US" altLang="ja-JP" sz="1200" dirty="0">
                          <a:solidFill>
                            <a:schemeClr val="dk1"/>
                          </a:solidFill>
                          <a:effectLst/>
                          <a:latin typeface="Meiryo" panose="020B0604030504040204" pitchFamily="34" charset="-128"/>
                          <a:ea typeface="Meiryo" panose="020B0604030504040204" pitchFamily="34" charset="-128"/>
                          <a:cs typeface="+mn-cs"/>
                        </a:rPr>
                        <a:t>ASEAN </a:t>
                      </a:r>
                      <a:r>
                        <a:rPr lang="ja-JP" altLang="en-US" sz="1200" dirty="0">
                          <a:solidFill>
                            <a:schemeClr val="dk1"/>
                          </a:solidFill>
                          <a:effectLst/>
                          <a:latin typeface="Meiryo" panose="020B0604030504040204" pitchFamily="34" charset="-128"/>
                          <a:ea typeface="Meiryo" panose="020B0604030504040204" pitchFamily="34" charset="-128"/>
                          <a:cs typeface="+mn-cs"/>
                        </a:rPr>
                        <a:t>高齢者産業ビジネスマッチング</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オンライン逐次通訳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3973784649"/>
                  </a:ext>
                </a:extLst>
              </a:tr>
              <a:tr h="370840">
                <a:tc>
                  <a:txBody>
                    <a:bodyPr/>
                    <a:lstStyle/>
                    <a:p>
                      <a:pPr marL="0" marR="0">
                        <a:lnSpc>
                          <a:spcPct val="107000"/>
                        </a:lnSpc>
                        <a:spcBef>
                          <a:spcPts val="0"/>
                        </a:spcBef>
                        <a:spcAft>
                          <a:spcPts val="0"/>
                        </a:spcAft>
                      </a:pPr>
                      <a:r>
                        <a:rPr lang="en-US" sz="1200" dirty="0">
                          <a:solidFill>
                            <a:schemeClr val="dk1"/>
                          </a:solidFill>
                          <a:effectLst/>
                          <a:latin typeface="Meiryo" panose="020B0604030504040204" pitchFamily="34" charset="-128"/>
                          <a:ea typeface="Meiryo" panose="020B0604030504040204" pitchFamily="34" charset="-128"/>
                          <a:cs typeface="+mn-cs"/>
                        </a:rPr>
                        <a:t>2022</a:t>
                      </a:r>
                      <a:r>
                        <a:rPr lang="ja-JP" altLang="en-US" sz="1200" dirty="0">
                          <a:solidFill>
                            <a:schemeClr val="dk1"/>
                          </a:solidFill>
                          <a:effectLst/>
                          <a:latin typeface="Meiryo" panose="020B0604030504040204" pitchFamily="34" charset="-128"/>
                          <a:ea typeface="Meiryo" panose="020B0604030504040204" pitchFamily="34" charset="-128"/>
                          <a:cs typeface="+mn-cs"/>
                        </a:rPr>
                        <a:t>年</a:t>
                      </a:r>
                      <a:r>
                        <a:rPr lang="en-US" sz="1200" dirty="0">
                          <a:solidFill>
                            <a:schemeClr val="dk1"/>
                          </a:solidFill>
                          <a:effectLst/>
                          <a:latin typeface="Meiryo" panose="020B0604030504040204" pitchFamily="34" charset="-128"/>
                          <a:ea typeface="Meiryo" panose="020B0604030504040204" pitchFamily="34" charset="-128"/>
                          <a:cs typeface="+mn-cs"/>
                        </a:rPr>
                        <a:t>9</a:t>
                      </a:r>
                      <a:r>
                        <a:rPr lang="ja-JP" altLang="en-US" sz="1200" dirty="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ハナム省　外国投資企業との懇談会</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同時通訳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227713155"/>
                  </a:ext>
                </a:extLst>
              </a:tr>
              <a:tr h="309626">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2022</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9</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タンロン工業団地</a:t>
                      </a:r>
                      <a:r>
                        <a:rPr lang="en-US" sz="1200" dirty="0">
                          <a:solidFill>
                            <a:schemeClr val="dk1"/>
                          </a:solidFill>
                          <a:effectLst/>
                          <a:latin typeface="Meiryo" panose="020B0604030504040204" pitchFamily="34" charset="-128"/>
                          <a:ea typeface="Meiryo" panose="020B0604030504040204" pitchFamily="34" charset="-128"/>
                          <a:cs typeface="+mn-cs"/>
                        </a:rPr>
                        <a:t>25</a:t>
                      </a:r>
                      <a:r>
                        <a:rPr lang="ja-JP" altLang="en-US" sz="1200" dirty="0">
                          <a:solidFill>
                            <a:schemeClr val="dk1"/>
                          </a:solidFill>
                          <a:effectLst/>
                          <a:latin typeface="Meiryo" panose="020B0604030504040204" pitchFamily="34" charset="-128"/>
                          <a:ea typeface="Meiryo" panose="020B0604030504040204" pitchFamily="34" charset="-128"/>
                          <a:cs typeface="+mn-cs"/>
                        </a:rPr>
                        <a:t>周年記念式典</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同時通訳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2931877217"/>
                  </a:ext>
                </a:extLst>
              </a:tr>
              <a:tr h="370840">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2022</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8</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農業農村開発大臣</a:t>
                      </a:r>
                      <a:r>
                        <a:rPr lang="en-US" sz="1200" dirty="0">
                          <a:solidFill>
                            <a:schemeClr val="dk1"/>
                          </a:solidFill>
                          <a:effectLst/>
                          <a:latin typeface="Meiryo" panose="020B0604030504040204" pitchFamily="34" charset="-128"/>
                          <a:ea typeface="Meiryo" panose="020B0604030504040204" pitchFamily="34" charset="-128"/>
                          <a:cs typeface="+mn-cs"/>
                        </a:rPr>
                        <a:t>Mr. Le Minh </a:t>
                      </a:r>
                      <a:r>
                        <a:rPr lang="en-US" sz="1200" dirty="0" err="1">
                          <a:solidFill>
                            <a:schemeClr val="dk1"/>
                          </a:solidFill>
                          <a:effectLst/>
                          <a:latin typeface="Meiryo" panose="020B0604030504040204" pitchFamily="34" charset="-128"/>
                          <a:ea typeface="Meiryo" panose="020B0604030504040204" pitchFamily="34" charset="-128"/>
                          <a:cs typeface="+mn-cs"/>
                        </a:rPr>
                        <a:t>Hoan</a:t>
                      </a:r>
                      <a:r>
                        <a:rPr lang="ja-JP" altLang="en-US" sz="1200" dirty="0">
                          <a:solidFill>
                            <a:schemeClr val="dk1"/>
                          </a:solidFill>
                          <a:effectLst/>
                          <a:latin typeface="Meiryo" panose="020B0604030504040204" pitchFamily="34" charset="-128"/>
                          <a:ea typeface="Meiryo" panose="020B0604030504040204" pitchFamily="34" charset="-128"/>
                          <a:cs typeface="+mn-cs"/>
                        </a:rPr>
                        <a:t>と日本の農薬メーカーとの会談</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逐次通訳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2056039656"/>
                  </a:ext>
                </a:extLst>
              </a:tr>
              <a:tr h="370840">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2022</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8</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ベトナム・日本下水道分野における洪水制御技術セミナー</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同時通訳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124873514"/>
                  </a:ext>
                </a:extLst>
              </a:tr>
            </a:tbl>
          </a:graphicData>
        </a:graphic>
      </p:graphicFrame>
    </p:spTree>
    <p:extLst>
      <p:ext uri="{BB962C8B-B14F-4D97-AF65-F5344CB8AC3E}">
        <p14:creationId xmlns:p14="http://schemas.microsoft.com/office/powerpoint/2010/main" val="3701769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noGrp="1"/>
          </p:cNvSpPr>
          <p:nvPr>
            <p:ph type="title"/>
          </p:nvPr>
        </p:nvSpPr>
        <p:spPr>
          <a:xfrm>
            <a:off x="154939" y="356742"/>
            <a:ext cx="5102861" cy="382156"/>
          </a:xfrm>
          <a:prstGeom prst="rect">
            <a:avLst/>
          </a:prstGeom>
        </p:spPr>
        <p:txBody>
          <a:bodyPr vert="horz" wrap="square" lIns="0" tIns="12700" rIns="0" bIns="0" rtlCol="0">
            <a:spAutoFit/>
          </a:bodyPr>
          <a:lstStyle/>
          <a:p>
            <a:pPr marL="12700">
              <a:lnSpc>
                <a:spcPct val="100000"/>
              </a:lnSpc>
              <a:spcBef>
                <a:spcPts val="100"/>
              </a:spcBef>
            </a:pPr>
            <a:r>
              <a:rPr lang="en-US" altLang="ja-JP" sz="2400" spc="260" dirty="0">
                <a:solidFill>
                  <a:srgbClr val="1F487C"/>
                </a:solidFill>
                <a:latin typeface="Meiryo" panose="020B0604030504040204" pitchFamily="34" charset="-128"/>
                <a:ea typeface="Meiryo" panose="020B0604030504040204" pitchFamily="34" charset="-128"/>
              </a:rPr>
              <a:t>5</a:t>
            </a:r>
            <a:r>
              <a:rPr lang="ja-JP" altLang="en-US" sz="2400" spc="260" dirty="0">
                <a:solidFill>
                  <a:srgbClr val="1F487C"/>
                </a:solidFill>
                <a:latin typeface="Meiryo" panose="020B0604030504040204" pitchFamily="34" charset="-128"/>
                <a:ea typeface="Meiryo" panose="020B0604030504040204" pitchFamily="34" charset="-128"/>
              </a:rPr>
              <a:t>．通訳の実績（</a:t>
            </a:r>
            <a:r>
              <a:rPr lang="en-US" altLang="ja-JP" sz="2400" spc="260" dirty="0">
                <a:solidFill>
                  <a:srgbClr val="1F487C"/>
                </a:solidFill>
                <a:latin typeface="Meiryo" panose="020B0604030504040204" pitchFamily="34" charset="-128"/>
                <a:ea typeface="Meiryo" panose="020B0604030504040204" pitchFamily="34" charset="-128"/>
              </a:rPr>
              <a:t>2/2</a:t>
            </a:r>
            <a:r>
              <a:rPr lang="ja-JP" altLang="en-US" sz="2400" spc="260" dirty="0">
                <a:solidFill>
                  <a:srgbClr val="1F487C"/>
                </a:solidFill>
                <a:latin typeface="Meiryo" panose="020B0604030504040204" pitchFamily="34" charset="-128"/>
                <a:ea typeface="Meiryo" panose="020B0604030504040204" pitchFamily="34" charset="-128"/>
              </a:rPr>
              <a:t>）</a:t>
            </a:r>
            <a:endParaRPr lang="ja-JP" altLang="en-US" sz="2400" dirty="0">
              <a:latin typeface="Meiryo" panose="020B0604030504040204" pitchFamily="34" charset="-128"/>
              <a:ea typeface="Meiryo" panose="020B0604030504040204" pitchFamily="34" charset="-128"/>
            </a:endParaRPr>
          </a:p>
        </p:txBody>
      </p:sp>
      <p:graphicFrame>
        <p:nvGraphicFramePr>
          <p:cNvPr id="7" name="Table 6">
            <a:extLst>
              <a:ext uri="{FF2B5EF4-FFF2-40B4-BE49-F238E27FC236}">
                <a16:creationId xmlns:a16="http://schemas.microsoft.com/office/drawing/2014/main" id="{56145179-9EDA-47F0-BEFB-EC1763772349}"/>
              </a:ext>
            </a:extLst>
          </p:cNvPr>
          <p:cNvGraphicFramePr>
            <a:graphicFrameLocks noGrp="1"/>
          </p:cNvGraphicFramePr>
          <p:nvPr>
            <p:extLst>
              <p:ext uri="{D42A27DB-BD31-4B8C-83A1-F6EECF244321}">
                <p14:modId xmlns:p14="http://schemas.microsoft.com/office/powerpoint/2010/main" val="1235334075"/>
              </p:ext>
            </p:extLst>
          </p:nvPr>
        </p:nvGraphicFramePr>
        <p:xfrm>
          <a:off x="304800" y="1066800"/>
          <a:ext cx="8458200" cy="5075682"/>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1534690001"/>
                    </a:ext>
                  </a:extLst>
                </a:gridCol>
                <a:gridCol w="6172200">
                  <a:extLst>
                    <a:ext uri="{9D8B030D-6E8A-4147-A177-3AD203B41FA5}">
                      <a16:colId xmlns:a16="http://schemas.microsoft.com/office/drawing/2014/main" val="2829025483"/>
                    </a:ext>
                  </a:extLst>
                </a:gridCol>
                <a:gridCol w="1143000">
                  <a:extLst>
                    <a:ext uri="{9D8B030D-6E8A-4147-A177-3AD203B41FA5}">
                      <a16:colId xmlns:a16="http://schemas.microsoft.com/office/drawing/2014/main" val="2017165955"/>
                    </a:ext>
                  </a:extLst>
                </a:gridCol>
              </a:tblGrid>
              <a:tr h="370840">
                <a:tc>
                  <a:txBody>
                    <a:bodyPr/>
                    <a:lstStyle/>
                    <a:p>
                      <a:pPr marL="0" marR="0" algn="ctr">
                        <a:lnSpc>
                          <a:spcPct val="107000"/>
                        </a:lnSpc>
                        <a:spcBef>
                          <a:spcPts val="0"/>
                        </a:spcBef>
                        <a:spcAft>
                          <a:spcPts val="0"/>
                        </a:spcAft>
                      </a:pPr>
                      <a:r>
                        <a:rPr lang="ja-JP" alt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rPr>
                        <a:t>実施時期</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ja-JP" alt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rPr>
                        <a:t>通訳実績</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ja-JP" altLang="en-US" sz="1200" spc="50" dirty="0">
                          <a:solidFill>
                            <a:schemeClr val="bg1"/>
                          </a:solidFill>
                          <a:effectLst/>
                          <a:latin typeface="Meiryo" panose="020B0604030504040204" pitchFamily="34" charset="-128"/>
                          <a:ea typeface="Meiryo" panose="020B0604030504040204" pitchFamily="34" charset="-128"/>
                          <a:cs typeface="Arial" panose="020B0604020202020204" pitchFamily="34" charset="0"/>
                        </a:rPr>
                        <a:t>通訳の種類</a:t>
                      </a:r>
                      <a:endParaRPr lang="en-US" sz="1200" dirty="0">
                        <a:solidFill>
                          <a:schemeClr val="bg1"/>
                        </a:solidFill>
                        <a:effectLst/>
                        <a:latin typeface="Meiryo" panose="020B0604030504040204" pitchFamily="34" charset="-128"/>
                        <a:ea typeface="Meiryo" panose="020B0604030504040204" pitchFamily="34"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35160102"/>
                  </a:ext>
                </a:extLst>
              </a:tr>
              <a:tr h="370840">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2022</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8</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損害保険料率算出に関するワークショップの通訳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逐次通訳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3286529630"/>
                  </a:ext>
                </a:extLst>
              </a:tr>
              <a:tr h="370840">
                <a:tc>
                  <a:txBody>
                    <a:bodyPr/>
                    <a:lstStyle/>
                    <a:p>
                      <a:r>
                        <a:rPr lang="en-US" sz="1200">
                          <a:solidFill>
                            <a:schemeClr val="dk1"/>
                          </a:solidFill>
                          <a:effectLst/>
                          <a:latin typeface="Meiryo" panose="020B0604030504040204" pitchFamily="34" charset="-128"/>
                          <a:ea typeface="Meiryo" panose="020B0604030504040204" pitchFamily="34" charset="-128"/>
                          <a:cs typeface="+mn-cs"/>
                        </a:rPr>
                        <a:t>2022</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6</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周波数の国際協調利用促進事業に関する打ち合わせ通訳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逐次通訳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3418199393"/>
                  </a:ext>
                </a:extLst>
              </a:tr>
              <a:tr h="370840">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2018</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6</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福岡県・ハノイ市の農業協力促進セミナー通訳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同時通訳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3044881534"/>
                  </a:ext>
                </a:extLst>
              </a:tr>
              <a:tr h="304292">
                <a:tc>
                  <a:txBody>
                    <a:bodyPr/>
                    <a:lstStyle/>
                    <a:p>
                      <a:r>
                        <a:rPr lang="vi-VN" sz="1200" dirty="0">
                          <a:solidFill>
                            <a:schemeClr val="dk1"/>
                          </a:solidFill>
                          <a:effectLst/>
                          <a:latin typeface="Meiryo" panose="020B0604030504040204" pitchFamily="34" charset="-128"/>
                          <a:ea typeface="Meiryo" panose="020B0604030504040204" pitchFamily="34" charset="-128"/>
                          <a:cs typeface="+mn-cs"/>
                        </a:rPr>
                        <a:t>2011</a:t>
                      </a:r>
                      <a:r>
                        <a:rPr lang="en-US" sz="1200" dirty="0">
                          <a:solidFill>
                            <a:schemeClr val="dk1"/>
                          </a:solidFill>
                          <a:effectLst/>
                          <a:latin typeface="Meiryo" panose="020B0604030504040204" pitchFamily="34" charset="-128"/>
                          <a:ea typeface="Meiryo" panose="020B0604030504040204" pitchFamily="34" charset="-128"/>
                          <a:cs typeface="+mn-cs"/>
                        </a:rPr>
                        <a:t>年</a:t>
                      </a:r>
                      <a:r>
                        <a:rPr lang="vi-VN" sz="1200" dirty="0">
                          <a:solidFill>
                            <a:schemeClr val="dk1"/>
                          </a:solidFill>
                          <a:effectLst/>
                          <a:latin typeface="Meiryo" panose="020B0604030504040204" pitchFamily="34" charset="-128"/>
                          <a:ea typeface="Meiryo" panose="020B0604030504040204" pitchFamily="34" charset="-128"/>
                          <a:cs typeface="+mn-cs"/>
                        </a:rPr>
                        <a:t>12</a:t>
                      </a:r>
                      <a:r>
                        <a:rPr lang="en-US" sz="1200" dirty="0">
                          <a:solidFill>
                            <a:schemeClr val="dk1"/>
                          </a:solidFill>
                          <a:effectLst/>
                          <a:latin typeface="Meiryo" panose="020B0604030504040204" pitchFamily="34" charset="-128"/>
                          <a:ea typeface="Meiryo" panose="020B0604030504040204" pitchFamily="34" charset="-128"/>
                          <a:cs typeface="+mn-cs"/>
                        </a:rPr>
                        <a:t>月</a:t>
                      </a:r>
                      <a:r>
                        <a:rPr lang="ja-JP" altLang="en-US" sz="1200" dirty="0">
                          <a:solidFill>
                            <a:schemeClr val="dk1"/>
                          </a:solidFill>
                          <a:effectLst/>
                          <a:latin typeface="Meiryo" panose="020B0604030504040204" pitchFamily="34" charset="-128"/>
                          <a:ea typeface="Meiryo" panose="020B0604030504040204" pitchFamily="34" charset="-128"/>
                          <a:cs typeface="+mn-cs"/>
                        </a:rPr>
                        <a:t>～</a:t>
                      </a:r>
                      <a:r>
                        <a:rPr lang="vi-VN" sz="1200" dirty="0">
                          <a:solidFill>
                            <a:schemeClr val="dk1"/>
                          </a:solidFill>
                          <a:effectLst/>
                          <a:latin typeface="Meiryo" panose="020B0604030504040204" pitchFamily="34" charset="-128"/>
                          <a:ea typeface="Meiryo" panose="020B0604030504040204" pitchFamily="34" charset="-128"/>
                          <a:cs typeface="+mn-cs"/>
                        </a:rPr>
                        <a:t>2016</a:t>
                      </a:r>
                      <a:r>
                        <a:rPr lang="ja-JP" altLang="en-US" sz="1200" dirty="0">
                          <a:solidFill>
                            <a:schemeClr val="dk1"/>
                          </a:solidFill>
                          <a:effectLst/>
                          <a:latin typeface="Meiryo" panose="020B0604030504040204" pitchFamily="34" charset="-128"/>
                          <a:ea typeface="Meiryo" panose="020B0604030504040204" pitchFamily="34" charset="-128"/>
                          <a:cs typeface="+mn-cs"/>
                        </a:rPr>
                        <a:t>年</a:t>
                      </a:r>
                      <a:r>
                        <a:rPr lang="en-US" sz="1200" dirty="0">
                          <a:solidFill>
                            <a:schemeClr val="dk1"/>
                          </a:solidFill>
                          <a:effectLst/>
                          <a:latin typeface="Meiryo" panose="020B0604030504040204" pitchFamily="34" charset="-128"/>
                          <a:ea typeface="Meiryo" panose="020B0604030504040204" pitchFamily="34" charset="-128"/>
                          <a:cs typeface="+mn-cs"/>
                        </a:rPr>
                        <a:t>6</a:t>
                      </a:r>
                      <a:r>
                        <a:rPr lang="ja-JP" altLang="en-US" sz="1200" dirty="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en-US" sz="1200">
                          <a:solidFill>
                            <a:schemeClr val="dk1"/>
                          </a:solidFill>
                          <a:effectLst/>
                          <a:latin typeface="Meiryo" panose="020B0604030504040204" pitchFamily="34" charset="-128"/>
                          <a:ea typeface="Meiryo" panose="020B0604030504040204" pitchFamily="34" charset="-128"/>
                          <a:cs typeface="+mn-cs"/>
                        </a:rPr>
                        <a:t>1 </a:t>
                      </a:r>
                      <a:r>
                        <a:rPr lang="ja-JP" altLang="en-US" sz="1200">
                          <a:solidFill>
                            <a:schemeClr val="dk1"/>
                          </a:solidFill>
                          <a:effectLst/>
                          <a:latin typeface="Meiryo" panose="020B0604030504040204" pitchFamily="34" charset="-128"/>
                          <a:ea typeface="Meiryo" panose="020B0604030504040204" pitchFamily="34" charset="-128"/>
                          <a:cs typeface="+mn-cs"/>
                        </a:rPr>
                        <a:t>ヶ月に </a:t>
                      </a:r>
                      <a:r>
                        <a:rPr lang="en-US" sz="1200">
                          <a:solidFill>
                            <a:schemeClr val="dk1"/>
                          </a:solidFill>
                          <a:effectLst/>
                          <a:latin typeface="Meiryo" panose="020B0604030504040204" pitchFamily="34" charset="-128"/>
                          <a:ea typeface="Meiryo" panose="020B0604030504040204" pitchFamily="34" charset="-128"/>
                          <a:cs typeface="+mn-cs"/>
                        </a:rPr>
                        <a:t>2 </a:t>
                      </a:r>
                      <a:r>
                        <a:rPr lang="ja-JP" altLang="en-US" sz="1200">
                          <a:solidFill>
                            <a:schemeClr val="dk1"/>
                          </a:solidFill>
                          <a:effectLst/>
                          <a:latin typeface="Meiryo" panose="020B0604030504040204" pitchFamily="34" charset="-128"/>
                          <a:ea typeface="Meiryo" panose="020B0604030504040204" pitchFamily="34" charset="-128"/>
                          <a:cs typeface="+mn-cs"/>
                        </a:rPr>
                        <a:t>週間ぐらい関税総局の税関システム開発事業で通訳を担当させていただきました。</a:t>
                      </a:r>
                      <a:r>
                        <a:rPr lang="en-US" sz="1200">
                          <a:solidFill>
                            <a:schemeClr val="dk1"/>
                          </a:solidFill>
                          <a:effectLst/>
                          <a:latin typeface="Meiryo" panose="020B0604030504040204" pitchFamily="34" charset="-128"/>
                          <a:ea typeface="Meiryo" panose="020B0604030504040204" pitchFamily="34" charset="-128"/>
                          <a:cs typeface="+mn-cs"/>
                        </a:rPr>
                        <a:t>VNACCS</a:t>
                      </a:r>
                      <a:r>
                        <a:rPr lang="ja-JP" altLang="en-US" sz="1200">
                          <a:solidFill>
                            <a:schemeClr val="dk1"/>
                          </a:solidFill>
                          <a:effectLst/>
                          <a:latin typeface="Meiryo" panose="020B0604030504040204" pitchFamily="34" charset="-128"/>
                          <a:ea typeface="Meiryo" panose="020B0604030504040204" pitchFamily="34" charset="-128"/>
                          <a:cs typeface="+mn-cs"/>
                        </a:rPr>
                        <a:t>（ベトナム輸出入・港湾関連情報処理システ ム）に関するベトナム財務省と日本関税局の会議通訳を十回以上担当しました。</a:t>
                      </a:r>
                      <a:endParaRPr lang="en-US" altLang="ja-JP"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逐次通訳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1237426913"/>
                  </a:ext>
                </a:extLst>
              </a:tr>
              <a:tr h="335534">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2017</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12</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r>
                        <a:rPr lang="ja-JP" altLang="en-US" sz="1200">
                          <a:solidFill>
                            <a:schemeClr val="dk1"/>
                          </a:solidFill>
                          <a:effectLst/>
                          <a:latin typeface="Meiryo" panose="020B0604030504040204" pitchFamily="34" charset="-128"/>
                          <a:ea typeface="Meiryo" panose="020B0604030504040204" pitchFamily="34" charset="-128"/>
                          <a:cs typeface="+mn-cs"/>
                        </a:rPr>
                        <a:t>九州・ベトナム農業ビジネスミッション</a:t>
                      </a:r>
                      <a:r>
                        <a:rPr lang="en-US" sz="1200">
                          <a:solidFill>
                            <a:schemeClr val="dk1"/>
                          </a:solidFill>
                          <a:effectLst/>
                          <a:latin typeface="Meiryo" panose="020B0604030504040204" pitchFamily="34" charset="-128"/>
                          <a:ea typeface="Meiryo" panose="020B0604030504040204" pitchFamily="34" charset="-128"/>
                          <a:cs typeface="+mn-cs"/>
                        </a:rPr>
                        <a:t> 2017 </a:t>
                      </a:r>
                      <a:r>
                        <a:rPr lang="ja-JP" altLang="en-US" sz="1200">
                          <a:solidFill>
                            <a:schemeClr val="dk1"/>
                          </a:solidFill>
                          <a:effectLst/>
                          <a:latin typeface="Meiryo" panose="020B0604030504040204" pitchFamily="34" charset="-128"/>
                          <a:ea typeface="Meiryo" panose="020B0604030504040204" pitchFamily="34" charset="-128"/>
                          <a:cs typeface="+mn-cs"/>
                        </a:rPr>
                        <a:t>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同時通訳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3268183753"/>
                  </a:ext>
                </a:extLst>
              </a:tr>
              <a:tr h="268986">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2017</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11</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a:lnSpc>
                          <a:spcPct val="107000"/>
                        </a:lnSpc>
                        <a:spcBef>
                          <a:spcPts val="0"/>
                        </a:spcBef>
                        <a:spcAft>
                          <a:spcPts val="0"/>
                        </a:spcAft>
                      </a:pPr>
                      <a:r>
                        <a:rPr lang="ja-JP" altLang="en-US" sz="1200">
                          <a:solidFill>
                            <a:schemeClr val="dk1"/>
                          </a:solidFill>
                          <a:effectLst/>
                          <a:latin typeface="Meiryo" panose="020B0604030504040204" pitchFamily="34" charset="-128"/>
                          <a:ea typeface="Meiryo" panose="020B0604030504040204" pitchFamily="34" charset="-128"/>
                          <a:cs typeface="+mn-cs"/>
                        </a:rPr>
                        <a:t>高知県副知事様のベトナム政府機関との会議通訳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逐次通訳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1085391717"/>
                  </a:ext>
                </a:extLst>
              </a:tr>
              <a:tr h="370840">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2017</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10</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山梨県知事様のトップセールス</a:t>
                      </a:r>
                      <a:r>
                        <a:rPr lang="en-US" sz="1200">
                          <a:solidFill>
                            <a:schemeClr val="dk1"/>
                          </a:solidFill>
                          <a:effectLst/>
                          <a:latin typeface="Meiryo" panose="020B0604030504040204" pitchFamily="34" charset="-128"/>
                          <a:ea typeface="Meiryo" panose="020B0604030504040204" pitchFamily="34" charset="-128"/>
                          <a:cs typeface="+mn-cs"/>
                        </a:rPr>
                        <a:t> IN </a:t>
                      </a:r>
                      <a:r>
                        <a:rPr lang="ja-JP" altLang="en-US" sz="1200">
                          <a:solidFill>
                            <a:schemeClr val="dk1"/>
                          </a:solidFill>
                          <a:effectLst/>
                          <a:latin typeface="Meiryo" panose="020B0604030504040204" pitchFamily="34" charset="-128"/>
                          <a:ea typeface="Meiryo" panose="020B0604030504040204" pitchFamily="34" charset="-128"/>
                          <a:cs typeface="+mn-cs"/>
                        </a:rPr>
                        <a:t>ベトナムの通訳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逐次通訳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4248704216"/>
                  </a:ext>
                </a:extLst>
              </a:tr>
              <a:tr h="370840">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2017</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7</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神奈川県庁がハノイで主催する観光セミナー、経済セミナーの通訳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同時通訳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996537344"/>
                  </a:ext>
                </a:extLst>
              </a:tr>
              <a:tr h="370840">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2015</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10</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神奈川県経済セミナー・交流会の司会通訳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逐次通訳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227713155"/>
                  </a:ext>
                </a:extLst>
              </a:tr>
              <a:tr h="309626">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2013</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3</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r>
                        <a:rPr lang="ja-JP" altLang="en-US" sz="1200">
                          <a:solidFill>
                            <a:schemeClr val="dk1"/>
                          </a:solidFill>
                          <a:effectLst/>
                          <a:latin typeface="Meiryo" panose="020B0604030504040204" pitchFamily="34" charset="-128"/>
                          <a:ea typeface="Meiryo" panose="020B0604030504040204" pitchFamily="34" charset="-128"/>
                          <a:cs typeface="+mn-cs"/>
                        </a:rPr>
                        <a:t>ベトナム環境法改正版の意見聴取会での通訳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同時通訳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2931877217"/>
                  </a:ext>
                </a:extLst>
              </a:tr>
              <a:tr h="370840">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2011</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11</a:t>
                      </a:r>
                      <a:r>
                        <a:rPr lang="ja-JP" altLang="en-US" sz="1200">
                          <a:solidFill>
                            <a:schemeClr val="dk1"/>
                          </a:solidFill>
                          <a:effectLst/>
                          <a:latin typeface="Meiryo" panose="020B0604030504040204" pitchFamily="34" charset="-128"/>
                          <a:ea typeface="Meiryo" panose="020B0604030504040204" pitchFamily="34" charset="-128"/>
                          <a:cs typeface="+mn-cs"/>
                        </a:rPr>
                        <a:t>月</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金沢大学創基 </a:t>
                      </a:r>
                      <a:r>
                        <a:rPr lang="en-US" sz="1200">
                          <a:solidFill>
                            <a:schemeClr val="dk1"/>
                          </a:solidFill>
                          <a:effectLst/>
                          <a:latin typeface="Meiryo" panose="020B0604030504040204" pitchFamily="34" charset="-128"/>
                          <a:ea typeface="Meiryo" panose="020B0604030504040204" pitchFamily="34" charset="-128"/>
                          <a:cs typeface="+mn-cs"/>
                        </a:rPr>
                        <a:t>150 </a:t>
                      </a:r>
                      <a:r>
                        <a:rPr lang="ja-JP" altLang="en-US" sz="1200">
                          <a:solidFill>
                            <a:schemeClr val="dk1"/>
                          </a:solidFill>
                          <a:effectLst/>
                          <a:latin typeface="Meiryo" panose="020B0604030504040204" pitchFamily="34" charset="-128"/>
                          <a:ea typeface="Meiryo" panose="020B0604030504040204" pitchFamily="34" charset="-128"/>
                          <a:cs typeface="+mn-cs"/>
                        </a:rPr>
                        <a:t>年記念事業の一環である「アジア </a:t>
                      </a:r>
                      <a:r>
                        <a:rPr lang="en-US" sz="1200">
                          <a:solidFill>
                            <a:schemeClr val="dk1"/>
                          </a:solidFill>
                          <a:effectLst/>
                          <a:latin typeface="Meiryo" panose="020B0604030504040204" pitchFamily="34" charset="-128"/>
                          <a:ea typeface="Meiryo" panose="020B0604030504040204" pitchFamily="34" charset="-128"/>
                          <a:cs typeface="+mn-cs"/>
                        </a:rPr>
                        <a:t>5 </a:t>
                      </a:r>
                      <a:r>
                        <a:rPr lang="ja-JP" altLang="en-US" sz="1200">
                          <a:solidFill>
                            <a:schemeClr val="dk1"/>
                          </a:solidFill>
                          <a:effectLst/>
                          <a:latin typeface="Meiryo" panose="020B0604030504040204" pitchFamily="34" charset="-128"/>
                          <a:ea typeface="Meiryo" panose="020B0604030504040204" pitchFamily="34" charset="-128"/>
                          <a:cs typeface="+mn-cs"/>
                        </a:rPr>
                        <a:t>大学学長フォーラム </a:t>
                      </a:r>
                      <a:r>
                        <a:rPr lang="en-US" sz="1200">
                          <a:solidFill>
                            <a:schemeClr val="dk1"/>
                          </a:solidFill>
                          <a:effectLst/>
                          <a:latin typeface="Meiryo" panose="020B0604030504040204" pitchFamily="34" charset="-128"/>
                          <a:ea typeface="Meiryo" panose="020B0604030504040204" pitchFamily="34" charset="-128"/>
                          <a:cs typeface="+mn-cs"/>
                        </a:rPr>
                        <a:t>in </a:t>
                      </a:r>
                      <a:r>
                        <a:rPr lang="ja-JP" altLang="en-US" sz="1200">
                          <a:solidFill>
                            <a:schemeClr val="dk1"/>
                          </a:solidFill>
                          <a:effectLst/>
                          <a:latin typeface="Meiryo" panose="020B0604030504040204" pitchFamily="34" charset="-128"/>
                          <a:ea typeface="Meiryo" panose="020B0604030504040204" pitchFamily="34" charset="-128"/>
                          <a:cs typeface="+mn-cs"/>
                        </a:rPr>
                        <a:t>金沢」において、ベトナム国家大学学長</a:t>
                      </a:r>
                      <a:r>
                        <a:rPr lang="en-US" sz="1200">
                          <a:solidFill>
                            <a:schemeClr val="dk1"/>
                          </a:solidFill>
                          <a:effectLst/>
                          <a:latin typeface="Meiryo" panose="020B0604030504040204" pitchFamily="34" charset="-128"/>
                          <a:ea typeface="Meiryo" panose="020B0604030504040204" pitchFamily="34" charset="-128"/>
                          <a:cs typeface="+mn-cs"/>
                        </a:rPr>
                        <a:t>Mai Trong Nhuan </a:t>
                      </a:r>
                      <a:r>
                        <a:rPr lang="ja-JP" altLang="en-US" sz="1200">
                          <a:solidFill>
                            <a:schemeClr val="dk1"/>
                          </a:solidFill>
                          <a:effectLst/>
                          <a:latin typeface="Meiryo" panose="020B0604030504040204" pitchFamily="34" charset="-128"/>
                          <a:ea typeface="Meiryo" panose="020B0604030504040204" pitchFamily="34" charset="-128"/>
                          <a:cs typeface="+mn-cs"/>
                        </a:rPr>
                        <a:t>様のための翻訳を担当させていただきました。</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逐次通訳</a:t>
                      </a:r>
                      <a:endParaRPr lang="en-US" sz="120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2056039656"/>
                  </a:ext>
                </a:extLst>
              </a:tr>
              <a:tr h="370840">
                <a:tc>
                  <a:txBody>
                    <a:bodyPr/>
                    <a:lstStyle/>
                    <a:p>
                      <a:pPr marL="0" marR="0">
                        <a:lnSpc>
                          <a:spcPct val="107000"/>
                        </a:lnSpc>
                        <a:spcBef>
                          <a:spcPts val="0"/>
                        </a:spcBef>
                        <a:spcAft>
                          <a:spcPts val="0"/>
                        </a:spcAft>
                      </a:pPr>
                      <a:r>
                        <a:rPr lang="en-US" sz="1200">
                          <a:solidFill>
                            <a:schemeClr val="dk1"/>
                          </a:solidFill>
                          <a:effectLst/>
                          <a:latin typeface="Meiryo" panose="020B0604030504040204" pitchFamily="34" charset="-128"/>
                          <a:ea typeface="Meiryo" panose="020B0604030504040204" pitchFamily="34" charset="-128"/>
                          <a:cs typeface="+mn-cs"/>
                        </a:rPr>
                        <a:t>2003 </a:t>
                      </a:r>
                      <a:r>
                        <a:rPr lang="ja-JP" altLang="en-US" sz="1200">
                          <a:solidFill>
                            <a:schemeClr val="dk1"/>
                          </a:solidFill>
                          <a:effectLst/>
                          <a:latin typeface="Meiryo" panose="020B0604030504040204" pitchFamily="34" charset="-128"/>
                          <a:ea typeface="Meiryo" panose="020B0604030504040204" pitchFamily="34" charset="-128"/>
                          <a:cs typeface="+mn-cs"/>
                        </a:rPr>
                        <a:t>年～</a:t>
                      </a:r>
                      <a:r>
                        <a:rPr lang="en-US" sz="1200">
                          <a:solidFill>
                            <a:schemeClr val="dk1"/>
                          </a:solidFill>
                          <a:effectLst/>
                          <a:latin typeface="Meiryo" panose="020B0604030504040204" pitchFamily="34" charset="-128"/>
                          <a:ea typeface="Meiryo" panose="020B0604030504040204" pitchFamily="34" charset="-128"/>
                          <a:cs typeface="+mn-cs"/>
                        </a:rPr>
                        <a:t>2004</a:t>
                      </a:r>
                      <a:r>
                        <a:rPr lang="ja-JP" altLang="en-US" sz="1200">
                          <a:solidFill>
                            <a:schemeClr val="dk1"/>
                          </a:solidFill>
                          <a:effectLst/>
                          <a:latin typeface="Meiryo" panose="020B0604030504040204" pitchFamily="34" charset="-128"/>
                          <a:ea typeface="Meiryo" panose="020B0604030504040204" pitchFamily="34" charset="-128"/>
                          <a:cs typeface="+mn-cs"/>
                        </a:rPr>
                        <a:t>年</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defTabSz="914400" eaLnBrk="1" fontAlgn="auto" latinLnBrk="0" hangingPunct="1">
                        <a:lnSpc>
                          <a:spcPct val="107000"/>
                        </a:lnSpc>
                        <a:spcBef>
                          <a:spcPts val="0"/>
                        </a:spcBef>
                        <a:spcAft>
                          <a:spcPts val="0"/>
                        </a:spcAft>
                        <a:buClrTx/>
                        <a:buSzTx/>
                        <a:buFontTx/>
                        <a:buNone/>
                        <a:tabLst/>
                        <a:defRPr/>
                      </a:pPr>
                      <a:r>
                        <a:rPr lang="ja-JP" altLang="en-US" sz="1200">
                          <a:solidFill>
                            <a:schemeClr val="dk1"/>
                          </a:solidFill>
                          <a:effectLst/>
                          <a:latin typeface="Meiryo" panose="020B0604030504040204" pitchFamily="34" charset="-128"/>
                          <a:ea typeface="Meiryo" panose="020B0604030504040204" pitchFamily="34" charset="-128"/>
                          <a:cs typeface="+mn-cs"/>
                        </a:rPr>
                        <a:t>在ベトナム日本大使館の服部大使閣下、小野書記官様とベトナム教育訓練大臣様の会談をよく通訳しました。</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ja-JP" altLang="en-US" sz="1200" dirty="0">
                          <a:solidFill>
                            <a:schemeClr val="dk1"/>
                          </a:solidFill>
                          <a:effectLst/>
                          <a:latin typeface="Meiryo" panose="020B0604030504040204" pitchFamily="34" charset="-128"/>
                          <a:ea typeface="Meiryo" panose="020B0604030504040204" pitchFamily="34" charset="-128"/>
                          <a:cs typeface="+mn-cs"/>
                        </a:rPr>
                        <a:t>逐次通訳</a:t>
                      </a:r>
                      <a:endParaRPr lang="en-US" sz="1200" dirty="0">
                        <a:solidFill>
                          <a:schemeClr val="dk1"/>
                        </a:solidFill>
                        <a:effectLst/>
                        <a:latin typeface="Meiryo" panose="020B0604030504040204" pitchFamily="34" charset="-128"/>
                        <a:ea typeface="Meiryo" panose="020B0604030504040204" pitchFamily="34" charset="-128"/>
                        <a:cs typeface="+mn-cs"/>
                      </a:endParaRPr>
                    </a:p>
                  </a:txBody>
                  <a:tcPr marL="68580" marR="68580" marT="0" marB="0" anchor="ctr"/>
                </a:tc>
                <a:extLst>
                  <a:ext uri="{0D108BD9-81ED-4DB2-BD59-A6C34878D82A}">
                    <a16:rowId xmlns:a16="http://schemas.microsoft.com/office/drawing/2014/main" val="124873514"/>
                  </a:ext>
                </a:extLst>
              </a:tr>
            </a:tbl>
          </a:graphicData>
        </a:graphic>
      </p:graphicFrame>
      <p:sp>
        <p:nvSpPr>
          <p:cNvPr id="2" name="object 5">
            <a:extLst>
              <a:ext uri="{FF2B5EF4-FFF2-40B4-BE49-F238E27FC236}">
                <a16:creationId xmlns:a16="http://schemas.microsoft.com/office/drawing/2014/main" id="{E1DD7126-7D8A-4642-F744-487A5DA4EED8}"/>
              </a:ext>
            </a:extLst>
          </p:cNvPr>
          <p:cNvSpPr txBox="1"/>
          <p:nvPr/>
        </p:nvSpPr>
        <p:spPr>
          <a:xfrm>
            <a:off x="8696579" y="6642847"/>
            <a:ext cx="147955" cy="155171"/>
          </a:xfrm>
          <a:prstGeom prst="rect">
            <a:avLst/>
          </a:prstGeom>
        </p:spPr>
        <p:txBody>
          <a:bodyPr vert="horz" wrap="square" lIns="0" tIns="1270" rIns="0" bIns="0" rtlCol="0">
            <a:spAutoFit/>
          </a:bodyPr>
          <a:lstStyle/>
          <a:p>
            <a:pPr marL="38100">
              <a:lnSpc>
                <a:spcPct val="100000"/>
              </a:lnSpc>
              <a:spcBef>
                <a:spcPts val="10"/>
              </a:spcBef>
            </a:pPr>
            <a:r>
              <a:rPr lang="vi-VN" altLang="ja-JP" sz="1000" dirty="0">
                <a:latin typeface="Arial"/>
                <a:cs typeface="Arial"/>
              </a:rPr>
              <a:t>6</a:t>
            </a:r>
          </a:p>
        </p:txBody>
      </p:sp>
    </p:spTree>
    <p:extLst>
      <p:ext uri="{BB962C8B-B14F-4D97-AF65-F5344CB8AC3E}">
        <p14:creationId xmlns:p14="http://schemas.microsoft.com/office/powerpoint/2010/main" val="209641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3654</TotalTime>
  <Words>2973</Words>
  <Application>Microsoft Office PowerPoint</Application>
  <PresentationFormat>On-screen Show (4:3)</PresentationFormat>
  <Paragraphs>240</Paragraphs>
  <Slides>7</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Meiryo</vt:lpstr>
      <vt:lpstr>Meiryo UI</vt:lpstr>
      <vt:lpstr>Noto Sans CJK JP Medium</vt:lpstr>
      <vt:lpstr>VL PGothic</vt:lpstr>
      <vt:lpstr>Yu Gothic</vt:lpstr>
      <vt:lpstr>Yu Gothic Medium</vt:lpstr>
      <vt:lpstr>Arial</vt:lpstr>
      <vt:lpstr>Calibri</vt:lpstr>
      <vt:lpstr>Office Theme</vt:lpstr>
      <vt:lpstr>会社概要</vt:lpstr>
      <vt:lpstr>１．NIBEはこんな時にお役に立ちます</vt:lpstr>
      <vt:lpstr>２．令和6年度版の価格表</vt:lpstr>
      <vt:lpstr>３．連絡先</vt:lpstr>
      <vt:lpstr>4．翻訳の実績</vt:lpstr>
      <vt:lpstr>5．通訳の実績（1/2）</vt:lpstr>
      <vt:lpstr>5．通訳の実績（2/2）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ベトナム語翻訳会社NIBE</dc:title>
  <dc:creator>Tran Thi Lan Anh</dc:creator>
  <cp:lastModifiedBy>NIBE VIETNAM</cp:lastModifiedBy>
  <cp:revision>90</cp:revision>
  <dcterms:created xsi:type="dcterms:W3CDTF">2022-02-24T01:43:18Z</dcterms:created>
  <dcterms:modified xsi:type="dcterms:W3CDTF">2024-08-27T05:04:22Z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2019-03-28T00:00:00Z</vt:filetime>
  </property>
  <property fmtid="{D5CDD505-2E9C-101B-9397-08002B2CF9AE}" pid="3" name="Creator">
    <vt:lpwstr>Microsoft® PowerPoint® for Office 365</vt:lpwstr>
  </property>
  <property fmtid="{D5CDD505-2E9C-101B-9397-08002B2CF9AE}" pid="4" name="LastSaved">
    <vt:filetime>2022-02-24T00:00:00Z</vt:filetime>
  </property>
</Properties>
</file>